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3600000" cx="5400000"/>
  <p:notesSz cx="6858000" cy="9144000"/>
  <p:embeddedFontLst>
    <p:embeddedFont>
      <p:font typeface="Spartan"/>
      <p:regular r:id="rId11"/>
      <p:bold r:id="rId12"/>
    </p:embeddedFont>
    <p:embeddedFont>
      <p:font typeface="Arimo"/>
      <p:regular r:id="rId13"/>
      <p:bold r:id="rId14"/>
      <p:italic r:id="rId15"/>
      <p:boldItalic r:id="rId16"/>
    </p:embeddedFont>
    <p:embeddedFont>
      <p:font typeface="Atma"/>
      <p:regular r:id="rId17"/>
      <p:bold r:id="rId18"/>
    </p:embeddedFont>
    <p:embeddedFont>
      <p:font typeface="Spartan Thin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artanThin-bold.fntdata"/><Relationship Id="rId11" Type="http://schemas.openxmlformats.org/officeDocument/2006/relationships/font" Target="fonts/Spartan-regular.fntdata"/><Relationship Id="rId10" Type="http://schemas.openxmlformats.org/officeDocument/2006/relationships/slide" Target="slides/slide6.xml"/><Relationship Id="rId13" Type="http://schemas.openxmlformats.org/officeDocument/2006/relationships/font" Target="fonts/Arimo-regular.fntdata"/><Relationship Id="rId12" Type="http://schemas.openxmlformats.org/officeDocument/2006/relationships/font" Target="fonts/Spartan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imo-italic.fntdata"/><Relationship Id="rId14" Type="http://schemas.openxmlformats.org/officeDocument/2006/relationships/font" Target="fonts/Arimo-bold.fntdata"/><Relationship Id="rId17" Type="http://schemas.openxmlformats.org/officeDocument/2006/relationships/font" Target="fonts/Atma-regular.fntdata"/><Relationship Id="rId16" Type="http://schemas.openxmlformats.org/officeDocument/2006/relationships/font" Target="fonts/Arimo-boldItalic.fntdata"/><Relationship Id="rId5" Type="http://schemas.openxmlformats.org/officeDocument/2006/relationships/slide" Target="slides/slide1.xml"/><Relationship Id="rId19" Type="http://schemas.openxmlformats.org/officeDocument/2006/relationships/font" Target="fonts/SpartanThin-regular.fntdata"/><Relationship Id="rId6" Type="http://schemas.openxmlformats.org/officeDocument/2006/relationships/slide" Target="slides/slide2.xml"/><Relationship Id="rId18" Type="http://schemas.openxmlformats.org/officeDocument/2006/relationships/font" Target="fonts/Atm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a4c333347_0_0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a4c3333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a4c333347_0_10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a4c33334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a4c333347_0_27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a4c33334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a4c333347_0_34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a4c33334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a4c333347_0_59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a4c33334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a4c333347_0_70:notes"/>
          <p:cNvSpPr/>
          <p:nvPr>
            <p:ph idx="2" type="sldImg"/>
          </p:nvPr>
        </p:nvSpPr>
        <p:spPr>
          <a:xfrm>
            <a:off x="857532" y="685800"/>
            <a:ext cx="5143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a4c33334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4080" y="521137"/>
            <a:ext cx="5031900" cy="14367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4075" y="1983640"/>
            <a:ext cx="5031900" cy="5547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4075" y="774191"/>
            <a:ext cx="5031900" cy="13743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4075" y="2206282"/>
            <a:ext cx="5031900" cy="9102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 algn="ctr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ctr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 algn="ctr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 algn="ctr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 algn="ctr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 algn="ctr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 algn="ctr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 algn="ctr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4075" y="1505407"/>
            <a:ext cx="5031900" cy="5892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4075" y="806632"/>
            <a:ext cx="5031900" cy="2391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4075" y="806632"/>
            <a:ext cx="2362200" cy="2391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3050" lvl="1" marL="9144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53780" y="806632"/>
            <a:ext cx="2362200" cy="2391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3050" lvl="1" marL="9144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4075" y="388871"/>
            <a:ext cx="1658400" cy="5289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4075" y="972598"/>
            <a:ext cx="1658400" cy="22254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73050" lvl="1" marL="9144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2pPr>
            <a:lvl3pPr indent="-273050" lvl="2" marL="13716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3pPr>
            <a:lvl4pPr indent="-273050" lvl="3" marL="18288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4pPr>
            <a:lvl5pPr indent="-273050" lvl="4" marL="22860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5pPr>
            <a:lvl6pPr indent="-273050" lvl="5" marL="2743200">
              <a:spcBef>
                <a:spcPts val="900"/>
              </a:spcBef>
              <a:spcAft>
                <a:spcPts val="0"/>
              </a:spcAft>
              <a:buSzPts val="700"/>
              <a:buChar char="■"/>
              <a:defRPr sz="700"/>
            </a:lvl6pPr>
            <a:lvl7pPr indent="-273050" lvl="6" marL="3200400">
              <a:spcBef>
                <a:spcPts val="900"/>
              </a:spcBef>
              <a:spcAft>
                <a:spcPts val="0"/>
              </a:spcAft>
              <a:buSzPts val="700"/>
              <a:buChar char="●"/>
              <a:defRPr sz="700"/>
            </a:lvl7pPr>
            <a:lvl8pPr indent="-273050" lvl="7" marL="3657600">
              <a:spcBef>
                <a:spcPts val="900"/>
              </a:spcBef>
              <a:spcAft>
                <a:spcPts val="0"/>
              </a:spcAft>
              <a:buSzPts val="700"/>
              <a:buChar char="○"/>
              <a:defRPr sz="700"/>
            </a:lvl8pPr>
            <a:lvl9pPr indent="-273050" lvl="8" marL="4114800">
              <a:spcBef>
                <a:spcPts val="900"/>
              </a:spcBef>
              <a:spcAft>
                <a:spcPts val="900"/>
              </a:spcAft>
              <a:buSzPts val="700"/>
              <a:buChar char="■"/>
              <a:defRPr sz="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89518" y="315066"/>
            <a:ext cx="3760500" cy="28632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00000" y="-87"/>
            <a:ext cx="2700000" cy="36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0300" lIns="50300" spcFirstLastPara="1" rIns="50300" wrap="square" tIns="50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6791" y="863115"/>
            <a:ext cx="2388900" cy="1037400"/>
          </a:xfrm>
          <a:prstGeom prst="rect">
            <a:avLst/>
          </a:prstGeom>
        </p:spPr>
        <p:txBody>
          <a:bodyPr anchorCtr="0" anchor="b" bIns="50300" lIns="50300" spcFirstLastPara="1" rIns="50300" wrap="square" tIns="50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6791" y="1961907"/>
            <a:ext cx="2388900" cy="864300"/>
          </a:xfrm>
          <a:prstGeom prst="rect">
            <a:avLst/>
          </a:prstGeom>
        </p:spPr>
        <p:txBody>
          <a:bodyPr anchorCtr="0" anchor="t" bIns="50300" lIns="50300" spcFirstLastPara="1" rIns="50300" wrap="square" tIns="503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17028" y="506789"/>
            <a:ext cx="2265900" cy="25863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3pPr>
            <a:lvl4pPr indent="-279400" lvl="3" marL="18288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4pPr>
            <a:lvl5pPr indent="-279400" lvl="4" marL="22860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5pPr>
            <a:lvl6pPr indent="-279400" lvl="5" marL="2743200">
              <a:spcBef>
                <a:spcPts val="900"/>
              </a:spcBef>
              <a:spcAft>
                <a:spcPts val="0"/>
              </a:spcAft>
              <a:buSzPts val="800"/>
              <a:buChar char="■"/>
              <a:defRPr/>
            </a:lvl6pPr>
            <a:lvl7pPr indent="-279400" lvl="6" marL="3200400">
              <a:spcBef>
                <a:spcPts val="900"/>
              </a:spcBef>
              <a:spcAft>
                <a:spcPts val="0"/>
              </a:spcAft>
              <a:buSzPts val="800"/>
              <a:buChar char="●"/>
              <a:defRPr/>
            </a:lvl7pPr>
            <a:lvl8pPr indent="-279400" lvl="7" marL="3657600">
              <a:spcBef>
                <a:spcPts val="900"/>
              </a:spcBef>
              <a:spcAft>
                <a:spcPts val="0"/>
              </a:spcAft>
              <a:buSzPts val="800"/>
              <a:buChar char="○"/>
              <a:defRPr/>
            </a:lvl8pPr>
            <a:lvl9pPr indent="-279400" lvl="8" marL="4114800">
              <a:spcBef>
                <a:spcPts val="900"/>
              </a:spcBef>
              <a:spcAft>
                <a:spcPts val="90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4075" y="2961032"/>
            <a:ext cx="3542700" cy="4233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</p:spPr>
        <p:txBody>
          <a:bodyPr anchorCtr="0" anchor="ctr" bIns="50300" lIns="50300" spcFirstLastPara="1" rIns="50300" wrap="square" tIns="50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4075" y="311479"/>
            <a:ext cx="50319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00" lIns="50300" spcFirstLastPara="1" rIns="50300" wrap="square" tIns="50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4075" y="806632"/>
            <a:ext cx="5031900" cy="23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300" lIns="50300" spcFirstLastPara="1" rIns="50300" wrap="square" tIns="50300">
            <a:no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indent="-279400" lvl="1" marL="914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003420" y="3263844"/>
            <a:ext cx="3240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300" lIns="50300" spcFirstLastPara="1" rIns="50300" wrap="square" tIns="50300">
            <a:noAutofit/>
          </a:bodyPr>
          <a:lstStyle>
            <a:lvl1pPr lvl="0" algn="r">
              <a:buNone/>
              <a:defRPr sz="500">
                <a:solidFill>
                  <a:schemeClr val="dk2"/>
                </a:solidFill>
              </a:defRPr>
            </a:lvl1pPr>
            <a:lvl2pPr lvl="1" algn="r">
              <a:buNone/>
              <a:defRPr sz="500">
                <a:solidFill>
                  <a:schemeClr val="dk2"/>
                </a:solidFill>
              </a:defRPr>
            </a:lvl2pPr>
            <a:lvl3pPr lvl="2" algn="r">
              <a:buNone/>
              <a:defRPr sz="500">
                <a:solidFill>
                  <a:schemeClr val="dk2"/>
                </a:solidFill>
              </a:defRPr>
            </a:lvl3pPr>
            <a:lvl4pPr lvl="3" algn="r">
              <a:buNone/>
              <a:defRPr sz="500">
                <a:solidFill>
                  <a:schemeClr val="dk2"/>
                </a:solidFill>
              </a:defRPr>
            </a:lvl4pPr>
            <a:lvl5pPr lvl="4" algn="r">
              <a:buNone/>
              <a:defRPr sz="500">
                <a:solidFill>
                  <a:schemeClr val="dk2"/>
                </a:solidFill>
              </a:defRPr>
            </a:lvl5pPr>
            <a:lvl6pPr lvl="5" algn="r">
              <a:buNone/>
              <a:defRPr sz="500">
                <a:solidFill>
                  <a:schemeClr val="dk2"/>
                </a:solidFill>
              </a:defRPr>
            </a:lvl6pPr>
            <a:lvl7pPr lvl="6" algn="r">
              <a:buNone/>
              <a:defRPr sz="500">
                <a:solidFill>
                  <a:schemeClr val="dk2"/>
                </a:solidFill>
              </a:defRPr>
            </a:lvl7pPr>
            <a:lvl8pPr lvl="7" algn="r">
              <a:buNone/>
              <a:defRPr sz="500">
                <a:solidFill>
                  <a:schemeClr val="dk2"/>
                </a:solidFill>
              </a:defRPr>
            </a:lvl8pPr>
            <a:lvl9pPr lvl="8" algn="r">
              <a:buNone/>
              <a:defRPr sz="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76202" y="436867"/>
            <a:ext cx="11070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300">
                <a:latin typeface="Spartan Thin"/>
                <a:ea typeface="Spartan Thin"/>
                <a:cs typeface="Spartan Thin"/>
                <a:sym typeface="Spartan Thin"/>
              </a:rPr>
              <a:t>1</a:t>
            </a:r>
            <a:endParaRPr sz="83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183199" y="516556"/>
            <a:ext cx="6987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INICIO</a:t>
            </a:r>
            <a:endParaRPr sz="36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634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El Sol en Capas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350700" y="1747194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Preguntas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314450" y="2182675"/>
            <a:ext cx="4085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¿Qué parte del Sol es la que podemos apreciar?                                                    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¿De qué está hecho el Sol?                          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¿Qué es un rayo de Sol?    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66141" r="0" t="32281"/>
          <a:stretch/>
        </p:blipFill>
        <p:spPr>
          <a:xfrm>
            <a:off x="4074175" y="342900"/>
            <a:ext cx="1205350" cy="2437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 rot="10800000">
            <a:off x="3152775" y="619050"/>
            <a:ext cx="2019300" cy="2790900"/>
          </a:xfrm>
          <a:prstGeom prst="roundRect">
            <a:avLst>
              <a:gd fmla="val 16667" name="adj"/>
            </a:avLst>
          </a:prstGeom>
          <a:solidFill>
            <a:srgbClr val="EEEEEE">
              <a:alpha val="37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00161" y="462276"/>
            <a:ext cx="63738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18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7968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00150" y="906000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Análisis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00150" y="1211000"/>
            <a:ext cx="29565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En parejas intenten responder las preguntas del reverso de esta tarjeta. Anoten todos los conceptos que aparezcan, lo que saben y las nuevas preguntas que surjan.  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05850" y="2088597"/>
            <a:ext cx="3000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Síntesis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27600" y="2411000"/>
            <a:ext cx="290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Compartan sus anotaciones con las otras parejas de su mesa, y en conjunto definan qué creen saber y qué preguntas se hacen. </a:t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354275" y="743825"/>
            <a:ext cx="8556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¿Qué sabemos?</a:t>
            </a:r>
            <a:endParaRPr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160675" y="743825"/>
            <a:ext cx="921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¿Qué nos preguntamos?</a:t>
            </a:r>
            <a:endParaRPr sz="1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4088450" y="841200"/>
            <a:ext cx="45225" cy="239700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Google Shape;76;p14"/>
          <p:cNvSpPr/>
          <p:nvPr/>
        </p:nvSpPr>
        <p:spPr>
          <a:xfrm>
            <a:off x="3211050" y="1266325"/>
            <a:ext cx="1872375" cy="36200"/>
          </a:xfrm>
          <a:custGeom>
            <a:rect b="b" l="l" r="r" t="t"/>
            <a:pathLst>
              <a:path extrusionOk="0" h="1448" w="74895">
                <a:moveTo>
                  <a:pt x="0" y="0"/>
                </a:moveTo>
                <a:cubicBezTo>
                  <a:pt x="24970" y="0"/>
                  <a:pt x="49925" y="1448"/>
                  <a:pt x="74895" y="1448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Google Shape;77;p14"/>
          <p:cNvSpPr/>
          <p:nvPr/>
        </p:nvSpPr>
        <p:spPr>
          <a:xfrm>
            <a:off x="3250250" y="841200"/>
            <a:ext cx="45225" cy="239700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Google Shape;78;p14"/>
          <p:cNvSpPr/>
          <p:nvPr/>
        </p:nvSpPr>
        <p:spPr>
          <a:xfrm>
            <a:off x="5002850" y="841200"/>
            <a:ext cx="45225" cy="2397000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76200" y="360672"/>
            <a:ext cx="1107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latin typeface="Spartan Thin"/>
                <a:ea typeface="Spartan Thin"/>
                <a:cs typeface="Spartan Thin"/>
                <a:sym typeface="Spartan Thin"/>
              </a:rPr>
              <a:t>2</a:t>
            </a:r>
            <a:endParaRPr sz="80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183199" y="516556"/>
            <a:ext cx="6987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DESARROLLO</a:t>
            </a:r>
            <a:endParaRPr sz="36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pic>
        <p:nvPicPr>
          <p:cNvPr descr="Desde adentro hacia afuera: el Nucleo, la Zona Radiativa, la Zona Convectiva, la Fotósfera, la Cromósfera y la Corona" id="86" name="Google Shape;86;p15" title="Las capas del sol"/>
          <p:cNvPicPr preferRelativeResize="0"/>
          <p:nvPr/>
        </p:nvPicPr>
        <p:blipFill rotWithShape="1">
          <a:blip r:embed="rId3">
            <a:alphaModFix/>
          </a:blip>
          <a:srcRect b="29341" l="11205" r="13385" t="17924"/>
          <a:stretch/>
        </p:blipFill>
        <p:spPr>
          <a:xfrm>
            <a:off x="863200" y="1106500"/>
            <a:ext cx="3920400" cy="2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215275" y="457000"/>
            <a:ext cx="16722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18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15275" y="748025"/>
            <a:ext cx="22434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Investigar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-2975" y="-108475"/>
            <a:ext cx="5400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95" name="Google Shape;95;p16"/>
          <p:cNvGrpSpPr/>
          <p:nvPr/>
        </p:nvGrpSpPr>
        <p:grpSpPr>
          <a:xfrm>
            <a:off x="1880804" y="2514880"/>
            <a:ext cx="644312" cy="857168"/>
            <a:chOff x="2673539" y="2849862"/>
            <a:chExt cx="1248426" cy="1473810"/>
          </a:xfrm>
        </p:grpSpPr>
        <p:pic>
          <p:nvPicPr>
            <p:cNvPr id="96" name="Google Shape;96;p16"/>
            <p:cNvPicPr preferRelativeResize="0"/>
            <p:nvPr/>
          </p:nvPicPr>
          <p:blipFill rotWithShape="1">
            <a:blip r:embed="rId3">
              <a:alphaModFix/>
            </a:blip>
            <a:srcRect b="0" l="28350" r="3137" t="0"/>
            <a:stretch/>
          </p:blipFill>
          <p:spPr>
            <a:xfrm>
              <a:off x="2918138" y="2849862"/>
              <a:ext cx="1003827" cy="146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6"/>
            <p:cNvPicPr preferRelativeResize="0"/>
            <p:nvPr/>
          </p:nvPicPr>
          <p:blipFill rotWithShape="1">
            <a:blip r:embed="rId4">
              <a:alphaModFix/>
            </a:blip>
            <a:srcRect b="0" l="30406" r="29240" t="0"/>
            <a:stretch/>
          </p:blipFill>
          <p:spPr>
            <a:xfrm flipH="1">
              <a:off x="2673539" y="2858500"/>
              <a:ext cx="591261" cy="14651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16"/>
          <p:cNvSpPr txBox="1"/>
          <p:nvPr/>
        </p:nvSpPr>
        <p:spPr>
          <a:xfrm>
            <a:off x="230875" y="1056575"/>
            <a:ext cx="20619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Arimo"/>
                <a:ea typeface="Arimo"/>
                <a:cs typeface="Arimo"/>
                <a:sym typeface="Arimo"/>
              </a:rPr>
              <a:t>En grupos investiguen una de las siguientes capas del Sol y luego comparten con el curso lo que aprendieron.</a:t>
            </a:r>
            <a:endParaRPr sz="10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2700000" y="713488"/>
            <a:ext cx="25494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Oír e identificar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2715600" y="1022050"/>
            <a:ext cx="22851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000">
                <a:latin typeface="Arimo"/>
                <a:ea typeface="Arimo"/>
                <a:cs typeface="Arimo"/>
                <a:sym typeface="Arimo"/>
              </a:rPr>
              <a:t>Adivinen a qué capa corresponden los sonidos que escuchan.</a:t>
            </a:r>
            <a:endParaRPr sz="9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330875" y="1886100"/>
            <a:ext cx="615600" cy="195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330875" y="1818950"/>
            <a:ext cx="7911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Núcleo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330875" y="2190900"/>
            <a:ext cx="1155300" cy="195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330875" y="2123750"/>
            <a:ext cx="11553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Zona Radiativa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330875" y="2800500"/>
            <a:ext cx="732600" cy="195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330875" y="2733350"/>
            <a:ext cx="7911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Fotosfera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330875" y="3105300"/>
            <a:ext cx="615600" cy="195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330875" y="3038150"/>
            <a:ext cx="7911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Corona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30875" y="2495700"/>
            <a:ext cx="1239900" cy="1953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330875" y="2428550"/>
            <a:ext cx="1239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900">
                <a:latin typeface="Spartan"/>
                <a:ea typeface="Spartan"/>
                <a:cs typeface="Spartan"/>
                <a:sym typeface="Spartan"/>
              </a:rPr>
              <a:t>Zona Convectiva</a:t>
            </a:r>
            <a:endParaRPr b="1" sz="900"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2715600" y="1800000"/>
            <a:ext cx="2408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latin typeface="Arimo"/>
                <a:ea typeface="Arimo"/>
                <a:cs typeface="Arimo"/>
                <a:sym typeface="Arimo"/>
              </a:rPr>
              <a:t>Los sonidos que escucharon no son  sonidos reales del Sol, sino que interpretaciones de un grupo de músicos. ¿En qué crees que se basaron para crearlos?</a:t>
            </a:r>
            <a:endParaRPr sz="9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900">
                <a:latin typeface="Arimo"/>
                <a:ea typeface="Arimo"/>
                <a:cs typeface="Arimo"/>
                <a:sym typeface="Arimo"/>
              </a:rPr>
              <a:t>Ahora como grupo deberán crear una representación de una de las capas del Sol, puede ser a través del arte, la danza, la música o una infografía. ¡Ustedes eligen!</a:t>
            </a:r>
            <a:endParaRPr sz="9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2692175" y="1439350"/>
            <a:ext cx="3000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Crear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76202" y="360667"/>
            <a:ext cx="11070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8000">
                <a:latin typeface="Spartan Thin"/>
                <a:ea typeface="Spartan Thin"/>
                <a:cs typeface="Spartan Thin"/>
                <a:sym typeface="Spartan Thin"/>
              </a:rPr>
              <a:t>3</a:t>
            </a:r>
            <a:endParaRPr sz="8000"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1183199" y="516556"/>
            <a:ext cx="69873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latin typeface="Spartan Thin"/>
                <a:ea typeface="Spartan Thin"/>
                <a:cs typeface="Spartan Thin"/>
                <a:sym typeface="Spartan Thin"/>
              </a:rPr>
              <a:t>CIERRE</a:t>
            </a:r>
            <a:endParaRPr sz="36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2634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solidFill>
                  <a:srgbClr val="FFFFFF"/>
                </a:solidFill>
                <a:latin typeface="Spartan"/>
                <a:ea typeface="Spartan"/>
                <a:cs typeface="Spartan"/>
                <a:sym typeface="Spartan"/>
              </a:rPr>
              <a:t>El Sol en Capas</a:t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1314450" y="1759094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Para seguir explorando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314450" y="2182675"/>
            <a:ext cx="32481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</a:rPr>
              <a:t>¿Qué es un rayo de Sol?     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</a:rPr>
              <a:t>¿Qué es una aurora boreal?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lt1"/>
                </a:solidFill>
              </a:rPr>
              <a:t>Y una pregunta que hasta ahora nadie ha podido contestar ¿Por qué la corona es más caliente que el núcleo?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3" name="Google Shape;123;p17"/>
          <p:cNvSpPr/>
          <p:nvPr/>
        </p:nvSpPr>
        <p:spPr>
          <a:xfrm flipH="1" rot="727325">
            <a:off x="3614519" y="641129"/>
            <a:ext cx="1581463" cy="965699"/>
          </a:xfrm>
          <a:prstGeom prst="ellipse">
            <a:avLst/>
          </a:prstGeom>
          <a:solidFill>
            <a:srgbClr val="EEEEEE">
              <a:alpha val="411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 rot="762335">
            <a:off x="3691988" y="814427"/>
            <a:ext cx="1497673" cy="5058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0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los y las científicas siempre tienen preguntas, eso los lleva a seguir explorando</a:t>
            </a:r>
            <a:endParaRPr sz="1300">
              <a:latin typeface="Atma"/>
              <a:ea typeface="Atma"/>
              <a:cs typeface="Atma"/>
              <a:sym typeface="At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2619375" y="1638300"/>
            <a:ext cx="2524200" cy="1562100"/>
          </a:xfrm>
          <a:prstGeom prst="roundRect">
            <a:avLst>
              <a:gd fmla="val 16667" name="adj"/>
            </a:avLst>
          </a:prstGeom>
          <a:solidFill>
            <a:srgbClr val="EEEEEE">
              <a:alpha val="37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 flipH="1">
            <a:off x="75" y="0"/>
            <a:ext cx="5400000" cy="342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200161" y="462276"/>
            <a:ext cx="63738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>
                <a:latin typeface="Spartan Thin"/>
                <a:ea typeface="Spartan Thin"/>
                <a:cs typeface="Spartan Thin"/>
                <a:sym typeface="Spartan Thin"/>
              </a:rPr>
              <a:t>ACTIVIDAD</a:t>
            </a:r>
            <a:endParaRPr sz="1800">
              <a:solidFill>
                <a:srgbClr val="000000"/>
              </a:solidFill>
              <a:latin typeface="Spartan Thin"/>
              <a:ea typeface="Spartan Thin"/>
              <a:cs typeface="Spartan Thin"/>
              <a:sym typeface="Spartan Thin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1796825" y="1168304"/>
            <a:ext cx="63738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200150" y="829800"/>
            <a:ext cx="33048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80400" lIns="80400" spcFirstLastPara="1" rIns="80400" wrap="square" tIns="8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latin typeface="Atma"/>
                <a:ea typeface="Atma"/>
                <a:cs typeface="Atma"/>
                <a:sym typeface="Atma"/>
              </a:rPr>
              <a:t>Análisis</a:t>
            </a:r>
            <a:endParaRPr sz="2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202250" y="1162500"/>
            <a:ext cx="5036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Cada uno debe revisar lo realizado al inicio con las preguntas de la tarjeta 1. 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¿Aprendiste algo nuevo?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¿Lo que sabías estaba bien? </a:t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¿Tienes nuevas preguntas? 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219400" y="2088597"/>
            <a:ext cx="30000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>
                <a:solidFill>
                  <a:schemeClr val="dk1"/>
                </a:solidFill>
                <a:latin typeface="Atma"/>
                <a:ea typeface="Atma"/>
                <a:cs typeface="Atma"/>
                <a:sym typeface="Atma"/>
              </a:rPr>
              <a:t>Síntesis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219400" y="2333917"/>
            <a:ext cx="29382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2737925" y="1711125"/>
            <a:ext cx="8556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Lo que aprendimos</a:t>
            </a:r>
            <a:endParaRPr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3544325" y="1711125"/>
            <a:ext cx="921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Lo que </a:t>
            </a:r>
            <a:endParaRPr sz="1100"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corregimos</a:t>
            </a:r>
            <a:endParaRPr sz="1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3472100" y="1808500"/>
            <a:ext cx="45225" cy="1340642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Google Shape;140;p18"/>
          <p:cNvSpPr/>
          <p:nvPr/>
        </p:nvSpPr>
        <p:spPr>
          <a:xfrm>
            <a:off x="2737925" y="2231434"/>
            <a:ext cx="2258084" cy="16699"/>
          </a:xfrm>
          <a:custGeom>
            <a:rect b="b" l="l" r="r" t="t"/>
            <a:pathLst>
              <a:path extrusionOk="0" h="1448" w="74895">
                <a:moveTo>
                  <a:pt x="0" y="0"/>
                </a:moveTo>
                <a:cubicBezTo>
                  <a:pt x="24970" y="0"/>
                  <a:pt x="49925" y="1448"/>
                  <a:pt x="74895" y="1448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Google Shape;141;p18"/>
          <p:cNvSpPr/>
          <p:nvPr/>
        </p:nvSpPr>
        <p:spPr>
          <a:xfrm>
            <a:off x="4309338" y="1768550"/>
            <a:ext cx="45225" cy="1340642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Google Shape;142;p18"/>
          <p:cNvSpPr txBox="1"/>
          <p:nvPr/>
        </p:nvSpPr>
        <p:spPr>
          <a:xfrm>
            <a:off x="4354575" y="1711125"/>
            <a:ext cx="9213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Nuevas</a:t>
            </a:r>
            <a:endParaRPr sz="1100"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latin typeface="Atma"/>
                <a:ea typeface="Atma"/>
                <a:cs typeface="Atma"/>
                <a:sym typeface="Atma"/>
              </a:rPr>
              <a:t>preguntas</a:t>
            </a:r>
            <a:endParaRPr sz="11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200150" y="2411000"/>
            <a:ext cx="23868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En grupo, hagan una tabla como la de la imagen, y respondan con los acuerdos a los que lleguen juntos.</a:t>
            </a:r>
            <a:endParaRPr sz="11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2737925" y="1768550"/>
            <a:ext cx="45225" cy="1340642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Google Shape;145;p18"/>
          <p:cNvSpPr/>
          <p:nvPr/>
        </p:nvSpPr>
        <p:spPr>
          <a:xfrm>
            <a:off x="4996100" y="1808500"/>
            <a:ext cx="45225" cy="1239009"/>
          </a:xfrm>
          <a:custGeom>
            <a:rect b="b" l="l" r="r" t="t"/>
            <a:pathLst>
              <a:path extrusionOk="0" h="95880" w="1809">
                <a:moveTo>
                  <a:pt x="0" y="0"/>
                </a:moveTo>
                <a:cubicBezTo>
                  <a:pt x="0" y="31966"/>
                  <a:pt x="1809" y="63914"/>
                  <a:pt x="1809" y="95880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