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8640000" cx="6840000"/>
  <p:notesSz cx="6858000" cy="9144000"/>
  <p:embeddedFontLst>
    <p:embeddedFont>
      <p:font typeface="Spartan"/>
      <p:regular r:id="rId11"/>
      <p:bold r:id="rId12"/>
    </p:embeddedFont>
    <p:embeddedFont>
      <p:font typeface="Arimo"/>
      <p:regular r:id="rId13"/>
      <p:bold r:id="rId14"/>
      <p:italic r:id="rId15"/>
      <p:boldItalic r:id="rId16"/>
    </p:embeddedFont>
    <p:embeddedFont>
      <p:font typeface="Atma"/>
      <p:regular r:id="rId17"/>
      <p:bold r:id="rId18"/>
    </p:embeddedFont>
    <p:embeddedFont>
      <p:font typeface="Spartan Thin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21">
          <p15:clr>
            <a:srgbClr val="A4A3A4"/>
          </p15:clr>
        </p15:guide>
        <p15:guide id="2" pos="2154">
          <p15:clr>
            <a:srgbClr val="A4A3A4"/>
          </p15:clr>
        </p15:guide>
        <p15:guide id="3" orient="horz" pos="16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21" orient="horz"/>
        <p:guide pos="2154"/>
        <p:guide pos="165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artan-regular.fntdata"/><Relationship Id="rId10" Type="http://schemas.openxmlformats.org/officeDocument/2006/relationships/slide" Target="slides/slide5.xml"/><Relationship Id="rId13" Type="http://schemas.openxmlformats.org/officeDocument/2006/relationships/font" Target="fonts/Arimo-regular.fntdata"/><Relationship Id="rId12" Type="http://schemas.openxmlformats.org/officeDocument/2006/relationships/font" Target="fonts/Sparta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Atma-regular.fnt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partanThin-bold.fntdata"/><Relationship Id="rId6" Type="http://schemas.openxmlformats.org/officeDocument/2006/relationships/slide" Target="slides/slide1.xml"/><Relationship Id="rId18" Type="http://schemas.openxmlformats.org/officeDocument/2006/relationships/font" Target="fonts/At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6ed4a844_0_688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d6ed4a844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d6ed4a844_0_695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d6ed4a844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d6ed4a844_0_718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d6ed4a844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d6ed4a844_0_735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d6ed4a844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d6ed4a844_0_749:notes"/>
          <p:cNvSpPr/>
          <p:nvPr>
            <p:ph idx="2" type="sldImg"/>
          </p:nvPr>
        </p:nvSpPr>
        <p:spPr>
          <a:xfrm>
            <a:off x="2072009" y="685800"/>
            <a:ext cx="2714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d6ed4a844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168" y="1250730"/>
            <a:ext cx="6373800" cy="34479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161" y="4760735"/>
            <a:ext cx="6373800" cy="13314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161" y="1858058"/>
            <a:ext cx="6373800" cy="32985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161" y="5295076"/>
            <a:ext cx="6373800" cy="21855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161" y="3612976"/>
            <a:ext cx="6373800" cy="14139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161" y="1935916"/>
            <a:ext cx="6373800" cy="573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161" y="1935916"/>
            <a:ext cx="2991900" cy="573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14787" y="1935916"/>
            <a:ext cx="2991900" cy="573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161" y="933291"/>
            <a:ext cx="2100600" cy="12696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161" y="2334236"/>
            <a:ext cx="2100600" cy="53406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4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4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4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400"/>
              </a:spcBef>
              <a:spcAft>
                <a:spcPts val="14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6722" y="756157"/>
            <a:ext cx="4763100" cy="68718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0000" y="-210"/>
            <a:ext cx="3420000" cy="86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8602" y="2071475"/>
            <a:ext cx="3025800" cy="2490000"/>
          </a:xfrm>
          <a:prstGeom prst="rect">
            <a:avLst/>
          </a:prstGeom>
        </p:spPr>
        <p:txBody>
          <a:bodyPr anchorCtr="0" anchor="b" bIns="80400" lIns="80400" spcFirstLastPara="1" rIns="80400" wrap="square" tIns="80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8602" y="4708577"/>
            <a:ext cx="3025800" cy="20745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94902" y="1216294"/>
            <a:ext cx="2870100" cy="62070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161" y="7106478"/>
            <a:ext cx="4487400" cy="10164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</p:spPr>
        <p:txBody>
          <a:bodyPr anchorCtr="0" anchor="ctr" bIns="80400" lIns="80400" spcFirstLastPara="1" rIns="80400" wrap="square" tIns="804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747549"/>
            <a:ext cx="63738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1935916"/>
            <a:ext cx="6373800" cy="5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7833225"/>
            <a:ext cx="4104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400" lIns="80400" spcFirstLastPara="1" rIns="80400" wrap="square" tIns="8040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5" y="71000"/>
            <a:ext cx="6788546" cy="86400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740149"/>
            <a:ext cx="684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4200">
                <a:solidFill>
                  <a:srgbClr val="F7EA5C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4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7EA5C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37651"/>
            <a:ext cx="6840000" cy="64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36700" y="5677875"/>
            <a:ext cx="6165300" cy="2214300"/>
          </a:xfrm>
          <a:prstGeom prst="roundRect">
            <a:avLst>
              <a:gd fmla="val 16667" name="adj"/>
            </a:avLst>
          </a:prstGeom>
          <a:solidFill>
            <a:srgbClr val="F7EA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652125" y="7059775"/>
            <a:ext cx="710400" cy="26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52125" y="6489550"/>
            <a:ext cx="1106700" cy="26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521011" y="595174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latin typeface="Spartan"/>
                <a:ea typeface="Spartan"/>
                <a:cs typeface="Spartan"/>
                <a:sym typeface="Spartan"/>
              </a:rPr>
              <a:t>ACTIVIDAD</a:t>
            </a:r>
            <a:endParaRPr b="1" sz="36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515161" y="115999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19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521000" y="2429400"/>
            <a:ext cx="2219400" cy="434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Propósito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2674407" y="2422375"/>
            <a:ext cx="22194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Materiales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4773007" y="2429400"/>
            <a:ext cx="22194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Tips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613600" y="5749925"/>
            <a:ext cx="5812200" cy="527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Consideraciones para diversificar</a:t>
            </a:r>
            <a:endParaRPr sz="2100">
              <a:solidFill>
                <a:srgbClr val="000000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latin typeface="Spartan"/>
                <a:ea typeface="Spartan"/>
                <a:cs typeface="Spartan"/>
                <a:sym typeface="Spartan"/>
              </a:rPr>
              <a:t>PROMOVER  </a:t>
            </a:r>
            <a:endParaRPr b="1" sz="12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latin typeface="Spartan"/>
                <a:ea typeface="Spartan"/>
                <a:cs typeface="Spartan"/>
                <a:sym typeface="Spartan"/>
              </a:rPr>
              <a:t>EVITAR</a:t>
            </a:r>
            <a:endParaRPr b="1" sz="1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21000" y="1592475"/>
            <a:ext cx="6100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Los estudiantes podrán experimentar cómo distintas variables influyen sobre el tipo de cráteres que se producen en la Tierra. Para eso crearán una mezcla de arena mágica y usarán esferas de distintos tamaños para ver qué ocurre cuando las tiran desde diferentes distancias y a distintas velocidades.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7EA5C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7EA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21000" y="2773675"/>
            <a:ext cx="18507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Comprender, a través de la experimentación con modelo a escala, cómo se produce un cráter y las variables de las que depende su forma y profundidad. 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2573600" y="2773675"/>
            <a:ext cx="204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Arena cinética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Bolitas de vidrio (canicas)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Bolitas de plumavit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Piedras de distintos tamaños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Huincha de medir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Cronómetro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Balanza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73000" y="2773675"/>
            <a:ext cx="1805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4773000" y="2790675"/>
            <a:ext cx="198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 u="sng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Arena Cinética:</a:t>
            </a:r>
            <a:endParaRPr sz="1100" u="sng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 taza harina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 y 1/2  taza de maicena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⅓ taza de aceite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 un recipiente revuelve la harina y la maicena. Luego añade aceite poco a poco. Amasa con tus manos para que sea más sencillo.</a:t>
            </a: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8" name="Google Shape;78;p14"/>
          <p:cNvSpPr txBox="1"/>
          <p:nvPr/>
        </p:nvSpPr>
        <p:spPr>
          <a:xfrm>
            <a:off x="1905000" y="6486525"/>
            <a:ext cx="44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21176" l="0" r="11024" t="46656"/>
          <a:stretch/>
        </p:blipFill>
        <p:spPr>
          <a:xfrm>
            <a:off x="871775" y="4224150"/>
            <a:ext cx="2747727" cy="12672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790700" y="6454775"/>
            <a:ext cx="439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… el atreverse, promover la curiosidad y las ganas de investigar permitiendo hipótesis diversas y modos de experimentar también.</a:t>
            </a:r>
            <a:endParaRPr sz="1000"/>
          </a:p>
        </p:txBody>
      </p:sp>
      <p:sp>
        <p:nvSpPr>
          <p:cNvPr id="81" name="Google Shape;81;p14"/>
          <p:cNvSpPr txBox="1"/>
          <p:nvPr/>
        </p:nvSpPr>
        <p:spPr>
          <a:xfrm>
            <a:off x="1790700" y="6988175"/>
            <a:ext cx="43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...influenciar sobre la experiencia, recuerda que a partir de los errores también se pueden obtener importantes aprendizajes cuando se trata de experimentar.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61761" y="2903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PROCESO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461761" y="876924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472825" y="1397925"/>
            <a:ext cx="3304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Preguntas Activadoras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472825" y="2327174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Desarrollo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72825" y="1723850"/>
            <a:ext cx="56709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FFFFFF"/>
                </a:solidFill>
              </a:rPr>
              <a:t>Imagina un cráter ¿De qué forma es? ¿Por qué crees que tiene esa forma? ¿Cómo se produce un cráter? </a:t>
            </a:r>
            <a:r>
              <a:rPr lang="es-419" sz="1100">
                <a:solidFill>
                  <a:schemeClr val="lt1"/>
                </a:solidFill>
              </a:rPr>
              <a:t>¿Por qué la Luna tiene más cráteres que la Tierra?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65475" y="3319438"/>
            <a:ext cx="54291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1: </a:t>
            </a: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Definir roles. Cada grupo del curso debe tener 1 registrador, quien deberá anotar los resultados de las pruebas y las preguntas que surjan en la conversación grupal.</a:t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Antes de iniciar deberán crear su arena cinética según instrucciones.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PASO 2:</a:t>
            </a:r>
            <a:r>
              <a:rPr lang="es-419" sz="1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Cada grupo debe planificar al menos 5 pruebas con distintas variables de masa del proyectil, velocidad y/o distancia. Además deberán contar con un cuadro que les permita relacionar estas variables con los resultados (tabla de doble entrada)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3: </a:t>
            </a: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Previo a la realización de pruebas, los grupos construyen una hipótesis para el experimento a realizar. 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Realizan pruebas y registran que sucede en cada una.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Comparan resultados con hipótesis inicial.</a:t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PASO 4:</a:t>
            </a:r>
            <a:r>
              <a:rPr lang="es-419" sz="1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Volver a sentarse para compartir registros con el grupo y llegar a conclusiones para compartirlas con el resto de sus compañeros. Importante rescatar dudas que les queden para futuras investigaciones.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7EA5C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7EA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482275" y="2685150"/>
            <a:ext cx="5937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Esta actividad se desarrolla en el suelo de la sala o del patio, en grupos de </a:t>
            </a: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5 a 6 estudiantes. Cada grupo deberá tener los materiales y una hoja o cuaderno para el registro. </a:t>
            </a:r>
            <a:endParaRPr sz="12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5" y="3378887"/>
            <a:ext cx="434100" cy="4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5" y="4024337"/>
            <a:ext cx="434100" cy="4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5" y="4709725"/>
            <a:ext cx="434100" cy="4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5" y="5538400"/>
            <a:ext cx="434100" cy="4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5740">
            <a:off x="1171083" y="5857884"/>
            <a:ext cx="4272443" cy="25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472825" y="2445238"/>
            <a:ext cx="6105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Pida a los estudiantes que individualmente representen a través de un texto y/o dibujo cómo se produce un cráter de impacto sobre la Tierra, en 3 etapas. Construya una rúbrica para que cada estudiante evalúe el trabajo de un compañero con los mismos criterios.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453786" y="416774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EVALUACIÓN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461761" y="953124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472825" y="1397925"/>
            <a:ext cx="3304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Evaluación Proceso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453775" y="2256174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Evaluación Cierre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72825" y="1708263"/>
            <a:ext cx="6105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Observe y registre el trabajo colaborativo y reflexivo de los estudiantes en  grupos. Pídales que registren el proceso, ideas, preguntas y conclusiones que surjan.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7EA5C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461750" y="3444249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Preguntas para seguir explorando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472825" y="3933238"/>
            <a:ext cx="6105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</a:rPr>
              <a:t>¿Cuál es el cráter más cercano?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</a:rPr>
              <a:t>¿Qué se puede aprender de un </a:t>
            </a: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cráter de impacto?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7EA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7EA5C"/>
              </a:solidFill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299091"/>
            <a:ext cx="6675175" cy="400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640400" y="7192825"/>
            <a:ext cx="1169400" cy="27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640400" y="6818125"/>
            <a:ext cx="1226400" cy="27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640400" y="6371813"/>
            <a:ext cx="1061400" cy="27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2539975" y="48384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539400" y="48384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549025" y="2066400"/>
            <a:ext cx="1946400" cy="1610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461761" y="595149"/>
            <a:ext cx="63738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FICHA CURRICULAR</a:t>
            </a:r>
            <a:endParaRPr sz="36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537956" y="1105525"/>
            <a:ext cx="3234000" cy="9621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548800" y="1603925"/>
            <a:ext cx="3304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Conceptos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472825" y="4079775"/>
            <a:ext cx="20562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Bases Curriculares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72950" y="2160713"/>
            <a:ext cx="25338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CRÁTER DE IMPACTO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ASTROBLEMA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ATMÓSFERA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METEORITO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GRAVEDAD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MASA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VELOCIDAD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EROSIÓN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71717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463200" y="4471825"/>
            <a:ext cx="916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3ro básico</a:t>
            </a:r>
            <a:r>
              <a:rPr lang="es-419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920000" y="807557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7EA5C"/>
                </a:solidFill>
                <a:latin typeface="Spartan"/>
                <a:ea typeface="Spartan"/>
                <a:cs typeface="Spartan"/>
                <a:sym typeface="Spartan"/>
              </a:rPr>
              <a:t>www.universoinclusivo.org</a:t>
            </a:r>
            <a:endParaRPr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548800" y="5821774"/>
            <a:ext cx="63738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Integración con otras asignaturas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-10750" y="0"/>
            <a:ext cx="6850800" cy="195300"/>
          </a:xfrm>
          <a:prstGeom prst="rect">
            <a:avLst/>
          </a:prstGeom>
          <a:solidFill>
            <a:srgbClr val="F7EA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3881500" y="4079763"/>
            <a:ext cx="2056200" cy="489000"/>
          </a:xfrm>
          <a:prstGeom prst="rect">
            <a:avLst/>
          </a:prstGeom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F7EA5C"/>
                </a:solidFill>
                <a:latin typeface="Atma"/>
                <a:ea typeface="Atma"/>
                <a:cs typeface="Atma"/>
                <a:sym typeface="Atma"/>
              </a:rPr>
              <a:t>Habilidades</a:t>
            </a:r>
            <a:endParaRPr sz="2100">
              <a:solidFill>
                <a:srgbClr val="F7EA5C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7EA5C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3824200" y="4562425"/>
            <a:ext cx="21708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Explorar y observar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Sintetizar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Inferir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mo"/>
              <a:buChar char="●"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Comunicar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21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487350" y="4844613"/>
            <a:ext cx="868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OA11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2499025" y="4844625"/>
            <a:ext cx="8682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OA14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505175" y="4471813"/>
            <a:ext cx="916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1ro medio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40400" y="6357075"/>
            <a:ext cx="1279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ED. FISICA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MATEMÁTICA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GEOGRAFÍA</a:t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006600" y="6318825"/>
            <a:ext cx="4569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 tienen arena o tierra, practicar salto largo registrando hipótesis y variables relacionadas con resultados de cráter de impacto.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2006600" y="6743425"/>
            <a:ext cx="4569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Comprender el crecimiento directamente o inversamente proporcional en relación a peso y cráter que forma el impacto.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2006600" y="7135450"/>
            <a:ext cx="46524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Identificar en el mapa principales cráteres. Investigar cómo afecta el paisaje y entorno.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548800" y="4838475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72600" y="4471825"/>
            <a:ext cx="916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1ro básico</a:t>
            </a:r>
            <a:r>
              <a:rPr lang="es-419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496750" y="4844613"/>
            <a:ext cx="868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OA11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1550500" y="5293488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498450" y="5299625"/>
            <a:ext cx="8682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OA13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580925" y="5257600"/>
            <a:ext cx="786300" cy="3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2539975" y="5263750"/>
            <a:ext cx="8682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CN OA15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descr="Los meteoroides son partículas de polvo y hielo o rocas que se encuentran en el espacio.&#10;El meteoro es un fenómeno luminoso producido cuando un meteoroide atraviesa nuestra atmósfera.&#10;Los meteoritos son los meteoroides que se desintegran al alcanzar la superficie de la Tierra. " id="150" name="Google Shape;150;p17" title="La diferencia entre un Meteoroide, Meteoro y Meteorito"/>
          <p:cNvPicPr preferRelativeResize="0"/>
          <p:nvPr/>
        </p:nvPicPr>
        <p:blipFill rotWithShape="1">
          <a:blip r:embed="rId3">
            <a:alphaModFix/>
          </a:blip>
          <a:srcRect b="18935" l="15195" r="17327" t="24843"/>
          <a:stretch/>
        </p:blipFill>
        <p:spPr>
          <a:xfrm>
            <a:off x="2915025" y="1220325"/>
            <a:ext cx="3920525" cy="28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