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8640000" cx="6840000"/>
  <p:notesSz cx="6858000" cy="9144000"/>
  <p:embeddedFontLst>
    <p:embeddedFont>
      <p:font typeface="Spartan"/>
      <p:regular r:id="rId11"/>
      <p:bold r:id="rId12"/>
    </p:embeddedFont>
    <p:embeddedFont>
      <p:font typeface="Arimo"/>
      <p:regular r:id="rId13"/>
      <p:bold r:id="rId14"/>
      <p:italic r:id="rId15"/>
      <p:boldItalic r:id="rId16"/>
    </p:embeddedFont>
    <p:embeddedFont>
      <p:font typeface="Atma"/>
      <p:regular r:id="rId17"/>
      <p:bold r:id="rId18"/>
    </p:embeddedFont>
    <p:embeddedFont>
      <p:font typeface="Spartan Thin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21">
          <p15:clr>
            <a:srgbClr val="A4A3A4"/>
          </p15:clr>
        </p15:guide>
        <p15:guide id="2" pos="2154">
          <p15:clr>
            <a:srgbClr val="A4A3A4"/>
          </p15:clr>
        </p15:guide>
        <p15:guide id="3" orient="horz" pos="165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21" orient="horz"/>
        <p:guide pos="2154"/>
        <p:guide pos="165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partan-regular.fntdata"/><Relationship Id="rId10" Type="http://schemas.openxmlformats.org/officeDocument/2006/relationships/slide" Target="slides/slide5.xml"/><Relationship Id="rId13" Type="http://schemas.openxmlformats.org/officeDocument/2006/relationships/font" Target="fonts/Arimo-regular.fntdata"/><Relationship Id="rId12" Type="http://schemas.openxmlformats.org/officeDocument/2006/relationships/font" Target="fonts/Spartan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italic.fntdata"/><Relationship Id="rId14" Type="http://schemas.openxmlformats.org/officeDocument/2006/relationships/font" Target="fonts/Arimo-bold.fntdata"/><Relationship Id="rId17" Type="http://schemas.openxmlformats.org/officeDocument/2006/relationships/font" Target="fonts/Atma-regular.fntdata"/><Relationship Id="rId16" Type="http://schemas.openxmlformats.org/officeDocument/2006/relationships/font" Target="fonts/Arim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partanThin-bold.fntdata"/><Relationship Id="rId6" Type="http://schemas.openxmlformats.org/officeDocument/2006/relationships/slide" Target="slides/slide1.xml"/><Relationship Id="rId18" Type="http://schemas.openxmlformats.org/officeDocument/2006/relationships/font" Target="fonts/At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72009" y="685800"/>
            <a:ext cx="271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d6ed4a844_0_0:notes"/>
          <p:cNvSpPr/>
          <p:nvPr>
            <p:ph idx="2" type="sldImg"/>
          </p:nvPr>
        </p:nvSpPr>
        <p:spPr>
          <a:xfrm>
            <a:off x="2072009" y="685800"/>
            <a:ext cx="271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d6ed4a8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d6ed4a844_0_7:notes"/>
          <p:cNvSpPr/>
          <p:nvPr>
            <p:ph idx="2" type="sldImg"/>
          </p:nvPr>
        </p:nvSpPr>
        <p:spPr>
          <a:xfrm>
            <a:off x="2072009" y="685800"/>
            <a:ext cx="271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d6ed4a84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d6ed4a844_0_41:notes"/>
          <p:cNvSpPr/>
          <p:nvPr>
            <p:ph idx="2" type="sldImg"/>
          </p:nvPr>
        </p:nvSpPr>
        <p:spPr>
          <a:xfrm>
            <a:off x="2072009" y="685800"/>
            <a:ext cx="271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d6ed4a84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d6ed4a844_0_77:notes"/>
          <p:cNvSpPr/>
          <p:nvPr>
            <p:ph idx="2" type="sldImg"/>
          </p:nvPr>
        </p:nvSpPr>
        <p:spPr>
          <a:xfrm>
            <a:off x="2072009" y="685800"/>
            <a:ext cx="271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d6ed4a84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d6ed4a844_0_99:notes"/>
          <p:cNvSpPr/>
          <p:nvPr>
            <p:ph idx="2" type="sldImg"/>
          </p:nvPr>
        </p:nvSpPr>
        <p:spPr>
          <a:xfrm>
            <a:off x="2072009" y="685800"/>
            <a:ext cx="271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d6ed4a84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168" y="1250730"/>
            <a:ext cx="6373800" cy="3447900"/>
          </a:xfrm>
          <a:prstGeom prst="rect">
            <a:avLst/>
          </a:prstGeom>
        </p:spPr>
        <p:txBody>
          <a:bodyPr anchorCtr="0" anchor="b" bIns="80400" lIns="80400" spcFirstLastPara="1" rIns="80400" wrap="square" tIns="80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161" y="4760735"/>
            <a:ext cx="6373800" cy="13314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161" y="1858058"/>
            <a:ext cx="6373800" cy="3298500"/>
          </a:xfrm>
          <a:prstGeom prst="rect">
            <a:avLst/>
          </a:prstGeom>
        </p:spPr>
        <p:txBody>
          <a:bodyPr anchorCtr="0" anchor="b" bIns="80400" lIns="80400" spcFirstLastPara="1" rIns="80400" wrap="square" tIns="80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161" y="5295076"/>
            <a:ext cx="6373800" cy="21855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algn="ctr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161" y="3612976"/>
            <a:ext cx="6373800" cy="14139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161" y="747549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161" y="1935916"/>
            <a:ext cx="6373800" cy="573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161" y="747549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161" y="1935916"/>
            <a:ext cx="2991900" cy="573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8450" lvl="1" marL="9144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14787" y="1935916"/>
            <a:ext cx="2991900" cy="573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8450" lvl="1" marL="9144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161" y="747549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161" y="933291"/>
            <a:ext cx="2100600" cy="1269600"/>
          </a:xfrm>
          <a:prstGeom prst="rect">
            <a:avLst/>
          </a:prstGeom>
        </p:spPr>
        <p:txBody>
          <a:bodyPr anchorCtr="0" anchor="b" bIns="80400" lIns="80400" spcFirstLastPara="1" rIns="80400" wrap="square" tIns="8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161" y="2334236"/>
            <a:ext cx="2100600" cy="53406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6722" y="756157"/>
            <a:ext cx="4763100" cy="68718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0000" y="-210"/>
            <a:ext cx="3420000" cy="86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8602" y="2071475"/>
            <a:ext cx="3025800" cy="2490000"/>
          </a:xfrm>
          <a:prstGeom prst="rect">
            <a:avLst/>
          </a:prstGeom>
        </p:spPr>
        <p:txBody>
          <a:bodyPr anchorCtr="0" anchor="b" bIns="80400" lIns="80400" spcFirstLastPara="1" rIns="80400" wrap="square" tIns="80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8602" y="4708577"/>
            <a:ext cx="3025800" cy="20745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694902" y="1216294"/>
            <a:ext cx="2870100" cy="62070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161" y="7106478"/>
            <a:ext cx="4487400" cy="10164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161" y="747549"/>
            <a:ext cx="63738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161" y="1935916"/>
            <a:ext cx="6373800" cy="57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400" lIns="80400" spcFirstLastPara="1" rIns="80400" wrap="square" tIns="8040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5" y="71000"/>
            <a:ext cx="6788546" cy="864000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53225" y="1139700"/>
            <a:ext cx="6013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200">
                <a:solidFill>
                  <a:srgbClr val="F9A205"/>
                </a:solidFill>
                <a:latin typeface="Spartan Thin"/>
                <a:ea typeface="Spartan Thin"/>
                <a:cs typeface="Spartan Thin"/>
                <a:sym typeface="Spartan Thin"/>
              </a:rPr>
              <a:t>ECLIPSA A TU  CURSO </a:t>
            </a:r>
            <a:endParaRPr sz="4200">
              <a:solidFill>
                <a:srgbClr val="F9A205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5100" y="3126025"/>
            <a:ext cx="4069448" cy="406944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920000" y="8075575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9A205"/>
                </a:solidFill>
                <a:latin typeface="Spartan"/>
                <a:ea typeface="Spartan"/>
                <a:cs typeface="Spartan"/>
                <a:sym typeface="Spartan"/>
              </a:rPr>
              <a:t>www.universoinclusivo.org</a:t>
            </a:r>
            <a:endParaRPr sz="1200">
              <a:solidFill>
                <a:srgbClr val="F9A205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a estufa simboliza al sol, un alumno representa la tierra y otro alumno la luna. El alumno que representa la luna y su movimiento alrededor de la tierra en algún momento bloqueará el calor y luz del sol a su compañero que representa la tierra." id="62" name="Google Shape;62;p14" title="Un eclipse solar con elementos de la sala"/>
          <p:cNvPicPr preferRelativeResize="0"/>
          <p:nvPr/>
        </p:nvPicPr>
        <p:blipFill rotWithShape="1">
          <a:blip r:embed="rId3">
            <a:alphaModFix/>
          </a:blip>
          <a:srcRect b="21626" l="14617" r="9762" t="7466"/>
          <a:stretch/>
        </p:blipFill>
        <p:spPr>
          <a:xfrm>
            <a:off x="1174200" y="2924063"/>
            <a:ext cx="4480903" cy="315102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365275" y="5666275"/>
            <a:ext cx="6165300" cy="2126400"/>
          </a:xfrm>
          <a:prstGeom prst="roundRect">
            <a:avLst>
              <a:gd fmla="val 16667" name="adj"/>
            </a:avLst>
          </a:prstGeom>
          <a:solidFill>
            <a:srgbClr val="F9A2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521011" y="595174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36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515161" y="1159999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Eclipso a mi compañero</a:t>
            </a:r>
            <a:endParaRPr b="1" sz="19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521007" y="2277000"/>
            <a:ext cx="22194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9A205"/>
                </a:solidFill>
                <a:latin typeface="Atma"/>
                <a:ea typeface="Atma"/>
                <a:cs typeface="Atma"/>
                <a:sym typeface="Atma"/>
              </a:rPr>
              <a:t>Propósito</a:t>
            </a:r>
            <a:endParaRPr sz="2100">
              <a:solidFill>
                <a:srgbClr val="F9A205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2613807" y="2269975"/>
            <a:ext cx="22194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9A205"/>
                </a:solidFill>
                <a:latin typeface="Atma"/>
                <a:ea typeface="Atma"/>
                <a:cs typeface="Atma"/>
                <a:sym typeface="Atma"/>
              </a:rPr>
              <a:t>Materiales</a:t>
            </a:r>
            <a:endParaRPr sz="2100">
              <a:solidFill>
                <a:srgbClr val="F9A205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4696807" y="2277000"/>
            <a:ext cx="22194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9A205"/>
                </a:solidFill>
                <a:latin typeface="Atma"/>
                <a:ea typeface="Atma"/>
                <a:cs typeface="Atma"/>
                <a:sym typeface="Atma"/>
              </a:rPr>
              <a:t>Tips</a:t>
            </a:r>
            <a:endParaRPr sz="2100">
              <a:solidFill>
                <a:srgbClr val="F9A205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69" name="Google Shape;69;p14"/>
          <p:cNvSpPr txBox="1"/>
          <p:nvPr>
            <p:ph type="title"/>
          </p:nvPr>
        </p:nvSpPr>
        <p:spPr>
          <a:xfrm>
            <a:off x="613500" y="5666275"/>
            <a:ext cx="5812200" cy="434100"/>
          </a:xfrm>
          <a:prstGeom prst="rect">
            <a:avLst/>
          </a:prstGeom>
          <a:noFill/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FFFFF"/>
                </a:solidFill>
                <a:latin typeface="Atma"/>
                <a:ea typeface="Atma"/>
                <a:cs typeface="Atma"/>
                <a:sym typeface="Atma"/>
              </a:rPr>
              <a:t>Consideraciones para diversificar</a:t>
            </a:r>
            <a:endParaRPr sz="2100">
              <a:solidFill>
                <a:srgbClr val="FFFFFF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21000" y="1634700"/>
            <a:ext cx="6100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En esta actividad podrán vivenciar corporal y sensorialmente un eclipse solar. Al ir cambiando de posición, podrán sentir las variaciones de calor y luz de la estufa (Sol) comprendiendo los efectos del fenómeno y sus causas.</a:t>
            </a:r>
            <a:endParaRPr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920000" y="8075575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9A205"/>
                </a:solidFill>
                <a:latin typeface="Spartan"/>
                <a:ea typeface="Spartan"/>
                <a:cs typeface="Spartan"/>
                <a:sym typeface="Spartan"/>
              </a:rPr>
              <a:t>www.universoinclusivo.org</a:t>
            </a:r>
            <a:endParaRPr sz="1200">
              <a:solidFill>
                <a:srgbClr val="F9A205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-10750" y="0"/>
            <a:ext cx="6850800" cy="195300"/>
          </a:xfrm>
          <a:prstGeom prst="rect">
            <a:avLst/>
          </a:prstGeom>
          <a:solidFill>
            <a:srgbClr val="F9A2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542925" y="2593975"/>
            <a:ext cx="18423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Simular un eclipse con los estudiantes imitando el movimiento de la luna alrededor de la tierra y de la tierra alrededor del sol.</a:t>
            </a:r>
            <a:endParaRPr sz="13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2524125" y="2441575"/>
            <a:ext cx="21726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49225" lvl="0" marL="8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mo"/>
              <a:buChar char="●"/>
            </a:pPr>
            <a:r>
              <a:rPr lang="es-419" sz="1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Estufa (luz y calor del Sol)  </a:t>
            </a:r>
            <a:endParaRPr sz="1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49225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mo"/>
              <a:buChar char="●"/>
            </a:pPr>
            <a:r>
              <a:rPr lang="es-419" sz="1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Sala lo más oscura posible</a:t>
            </a:r>
            <a:endParaRPr sz="1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49225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mo"/>
              <a:buChar char="●"/>
            </a:pPr>
            <a:r>
              <a:rPr lang="es-419" sz="1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Lana: para atar la luna a la tierra</a:t>
            </a:r>
            <a:endParaRPr sz="1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49225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mo"/>
              <a:buChar char="●"/>
            </a:pPr>
            <a:r>
              <a:rPr lang="es-419" sz="1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Piso texturado: para marcar la órbita</a:t>
            </a:r>
            <a:endParaRPr sz="1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707225" y="2593975"/>
            <a:ext cx="19452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rgbClr val="F9F9F9"/>
                </a:solidFill>
                <a:latin typeface="Arimo"/>
                <a:ea typeface="Arimo"/>
                <a:cs typeface="Arimo"/>
                <a:sym typeface="Arimo"/>
              </a:rPr>
              <a:t>Considerar que las escalas y perspectivas no son las reales.</a:t>
            </a:r>
            <a:endParaRPr sz="1000">
              <a:solidFill>
                <a:srgbClr val="F9F9F9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rgbClr val="F9F9F9"/>
                </a:solidFill>
                <a:latin typeface="Arimo"/>
                <a:ea typeface="Arimo"/>
                <a:cs typeface="Arimo"/>
                <a:sym typeface="Arimo"/>
              </a:rPr>
              <a:t>Estos conceptos se pueden integrar en el inicio.</a:t>
            </a:r>
            <a:endParaRPr sz="1000">
              <a:solidFill>
                <a:srgbClr val="F9F9F9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943100" y="6153150"/>
            <a:ext cx="4267200" cy="1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rimo"/>
                <a:ea typeface="Arimo"/>
                <a:cs typeface="Arimo"/>
                <a:sym typeface="Arimo"/>
              </a:rPr>
              <a:t>...la participación de todos y todas en los distintos roles. Incentive que los y las estudiantes pasen por más de un rol para que la apropiación y transferencia de los conceptos sea más integral.</a:t>
            </a:r>
            <a:endParaRPr sz="11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rimo"/>
                <a:ea typeface="Arimo"/>
                <a:cs typeface="Arimo"/>
                <a:sym typeface="Arimo"/>
              </a:rPr>
              <a:t>...establecer el control total como docente, la mejor forma de trabajo es desde la confianza y promoción de  la autorregulación de los mismo estudiantes. Establecer roles es clave. </a:t>
            </a:r>
            <a:endParaRPr sz="11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rimo"/>
                <a:ea typeface="Arimo"/>
                <a:cs typeface="Arimo"/>
                <a:sym typeface="Arimo"/>
              </a:rPr>
              <a:t>No desistir frente a una primera prueba un poco desordenada.</a:t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714375" y="6191250"/>
            <a:ext cx="1162200" cy="257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714375" y="6877050"/>
            <a:ext cx="1038300" cy="257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723900" y="6153150"/>
            <a:ext cx="12192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latin typeface="Spartan"/>
                <a:ea typeface="Spartan"/>
                <a:cs typeface="Spartan"/>
                <a:sym typeface="Spartan"/>
              </a:rPr>
              <a:t>PROMOVER</a:t>
            </a:r>
            <a:endParaRPr b="1" sz="11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723900" y="6838950"/>
            <a:ext cx="12192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latin typeface="Spartan"/>
                <a:ea typeface="Spartan"/>
                <a:cs typeface="Spartan"/>
                <a:sym typeface="Spartan"/>
              </a:rPr>
              <a:t>EVITAR</a:t>
            </a:r>
            <a:endParaRPr b="1" sz="1100"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461761" y="595149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PROCESO</a:t>
            </a:r>
            <a:endParaRPr sz="36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86" name="Google Shape;86;p15"/>
          <p:cNvSpPr txBox="1"/>
          <p:nvPr>
            <p:ph type="title"/>
          </p:nvPr>
        </p:nvSpPr>
        <p:spPr>
          <a:xfrm>
            <a:off x="461761" y="1181724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9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Eclipso a mi compañero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87" name="Google Shape;87;p15"/>
          <p:cNvSpPr txBox="1"/>
          <p:nvPr>
            <p:ph type="title"/>
          </p:nvPr>
        </p:nvSpPr>
        <p:spPr>
          <a:xfrm>
            <a:off x="472825" y="1702725"/>
            <a:ext cx="33048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9A205"/>
                </a:solidFill>
                <a:latin typeface="Atma"/>
                <a:ea typeface="Atma"/>
                <a:cs typeface="Atma"/>
                <a:sym typeface="Atma"/>
              </a:rPr>
              <a:t>Preguntas Activadoras</a:t>
            </a:r>
            <a:endParaRPr sz="2100">
              <a:solidFill>
                <a:srgbClr val="F9A205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472825" y="2936774"/>
            <a:ext cx="63738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9A205"/>
                </a:solidFill>
                <a:latin typeface="Atma"/>
                <a:ea typeface="Atma"/>
                <a:cs typeface="Atma"/>
                <a:sym typeface="Atma"/>
              </a:rPr>
              <a:t>Desarrollo</a:t>
            </a:r>
            <a:endParaRPr sz="2100">
              <a:solidFill>
                <a:srgbClr val="F9A205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A205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72825" y="2104850"/>
            <a:ext cx="55053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¿Qué es un eclipse de Sol? ¿Cómo sería un eclipse de Luna?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¿Cuál es la diferencia entre un eclipse parcial y total de Sol?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¿Qué importancia tienen los eclipses de Sol?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064150" y="3197625"/>
            <a:ext cx="5355600" cy="22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PASO 1: Dividir al curso en grupos de 10 estudiantes. Cada grupo inicia conversando en torno a las preguntas de activación. 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PASO 2: Definir roles. Cada grupo del curso debe tener todos los roles de la lista. Mientras se preparan, estudiantes ayudarán al docente a marcar con cinta de papel la órbita por la que girará la Tierra en el piso, para que quede texturado.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PASO 3: Acción. El grupo que no está realizando la acción, observará y registrará.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PASO 4: Finalizada las representaciones, cada grupo trabajará en las conclusiones (tarjeta cierre), compartiendo sus aprendizajes, experiencia y preguntas que surjan.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920000" y="8075575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9A205"/>
                </a:solidFill>
                <a:latin typeface="Spartan"/>
                <a:ea typeface="Spartan"/>
                <a:cs typeface="Spartan"/>
                <a:sym typeface="Spartan"/>
              </a:rPr>
              <a:t>www.universoinclusivo.org</a:t>
            </a:r>
            <a:endParaRPr sz="1200">
              <a:solidFill>
                <a:srgbClr val="F9A205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-10750" y="0"/>
            <a:ext cx="6850800" cy="195300"/>
          </a:xfrm>
          <a:prstGeom prst="rect">
            <a:avLst/>
          </a:prstGeom>
          <a:solidFill>
            <a:srgbClr val="F9A2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36" y="3935586"/>
            <a:ext cx="527962" cy="51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4">
            <a:alphaModFix/>
          </a:blip>
          <a:srcRect b="13918" l="71830" r="0" t="34738"/>
          <a:stretch/>
        </p:blipFill>
        <p:spPr>
          <a:xfrm flipH="1">
            <a:off x="1822298" y="7069275"/>
            <a:ext cx="639702" cy="118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5">
            <a:alphaModFix/>
          </a:blip>
          <a:srcRect b="40433" l="37849" r="29461" t="0"/>
          <a:stretch/>
        </p:blipFill>
        <p:spPr>
          <a:xfrm>
            <a:off x="5373976" y="5492663"/>
            <a:ext cx="527953" cy="96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6">
            <a:alphaModFix/>
          </a:blip>
          <a:srcRect b="0" l="37597" r="24525" t="51167"/>
          <a:stretch/>
        </p:blipFill>
        <p:spPr>
          <a:xfrm>
            <a:off x="2399300" y="5577122"/>
            <a:ext cx="639702" cy="8247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5"/>
          <p:cNvGrpSpPr/>
          <p:nvPr/>
        </p:nvGrpSpPr>
        <p:grpSpPr>
          <a:xfrm>
            <a:off x="1053487" y="5535795"/>
            <a:ext cx="573277" cy="709640"/>
            <a:chOff x="2673539" y="2849862"/>
            <a:chExt cx="1248426" cy="1473810"/>
          </a:xfrm>
        </p:grpSpPr>
        <p:pic>
          <p:nvPicPr>
            <p:cNvPr id="98" name="Google Shape;98;p15"/>
            <p:cNvPicPr preferRelativeResize="0"/>
            <p:nvPr/>
          </p:nvPicPr>
          <p:blipFill rotWithShape="1">
            <a:blip r:embed="rId7">
              <a:alphaModFix/>
            </a:blip>
            <a:srcRect b="0" l="28350" r="3137" t="0"/>
            <a:stretch/>
          </p:blipFill>
          <p:spPr>
            <a:xfrm>
              <a:off x="2918138" y="2849862"/>
              <a:ext cx="1003827" cy="146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5"/>
            <p:cNvPicPr preferRelativeResize="0"/>
            <p:nvPr/>
          </p:nvPicPr>
          <p:blipFill rotWithShape="1">
            <a:blip r:embed="rId8">
              <a:alphaModFix/>
            </a:blip>
            <a:srcRect b="0" l="30406" r="29240" t="0"/>
            <a:stretch/>
          </p:blipFill>
          <p:spPr>
            <a:xfrm flipH="1">
              <a:off x="2673539" y="2858500"/>
              <a:ext cx="591261" cy="14651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/>
          </a:blip>
          <a:srcRect b="23084" l="0" r="67311" t="31774"/>
          <a:stretch/>
        </p:blipFill>
        <p:spPr>
          <a:xfrm>
            <a:off x="3797501" y="5551362"/>
            <a:ext cx="527953" cy="72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897225" y="6363475"/>
            <a:ext cx="871500" cy="19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897225" y="6296325"/>
            <a:ext cx="8715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2 actores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2878400" y="7277875"/>
            <a:ext cx="1176600" cy="19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2878401" y="7201675"/>
            <a:ext cx="1176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000">
                <a:latin typeface="Spartan"/>
                <a:ea typeface="Spartan"/>
                <a:cs typeface="Spartan"/>
                <a:sym typeface="Spartan"/>
              </a:rPr>
              <a:t>Registradores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2154625" y="6363475"/>
            <a:ext cx="1039500" cy="19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2110938" y="6313525"/>
            <a:ext cx="12420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2 asistentes Sol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3508525" y="6363475"/>
            <a:ext cx="1285800" cy="19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3482615" y="6290000"/>
            <a:ext cx="14625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2 asistentes Tierra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5126425" y="6363475"/>
            <a:ext cx="1039500" cy="19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5082738" y="6313525"/>
            <a:ext cx="12420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2 asistentes Sol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714375" y="6527800"/>
            <a:ext cx="12858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Representarán a la Luna y a la Tierra</a:t>
            </a:r>
            <a:endParaRPr sz="9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962950" y="6530250"/>
            <a:ext cx="14199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Se preocupan de la estufa (Sol) y que todos los cuerpos giren bien</a:t>
            </a:r>
            <a:endParaRPr sz="8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3457575" y="6527800"/>
            <a:ext cx="14625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rgbClr val="FFFFFF"/>
                </a:solidFill>
              </a:rPr>
              <a:t>Se preocupan que la Tierra gire alrededor del Sol en su órbita.</a:t>
            </a:r>
            <a:endParaRPr sz="8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4920000" y="6527800"/>
            <a:ext cx="15951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Amarran la Luna a la Tierra y se preocupan que la Luna gire alrededor de ella.</a:t>
            </a:r>
            <a:endParaRPr sz="8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2405400" y="7518400"/>
            <a:ext cx="23001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rgbClr val="FFFFFF"/>
                </a:solidFill>
              </a:rPr>
              <a:t>Registran todas los comentarios y dudas que surjan durante la representación para compartir con sus grupos.</a:t>
            </a:r>
            <a:endParaRPr sz="6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16" name="Google Shape;11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36" y="3402186"/>
            <a:ext cx="527962" cy="51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36" y="4926186"/>
            <a:ext cx="527962" cy="51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461761" y="595149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EVALUACIÓN</a:t>
            </a:r>
            <a:endParaRPr sz="36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23" name="Google Shape;123;p16"/>
          <p:cNvSpPr txBox="1"/>
          <p:nvPr>
            <p:ph type="title"/>
          </p:nvPr>
        </p:nvSpPr>
        <p:spPr>
          <a:xfrm>
            <a:off x="461750" y="1181724"/>
            <a:ext cx="6373800" cy="3756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9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Eclipso a mi compañero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24" name="Google Shape;124;p16"/>
          <p:cNvSpPr txBox="1"/>
          <p:nvPr>
            <p:ph type="title"/>
          </p:nvPr>
        </p:nvSpPr>
        <p:spPr>
          <a:xfrm>
            <a:off x="472825" y="1702725"/>
            <a:ext cx="33048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9A205"/>
                </a:solidFill>
                <a:latin typeface="Atma"/>
                <a:ea typeface="Atma"/>
                <a:cs typeface="Atma"/>
                <a:sym typeface="Atma"/>
              </a:rPr>
              <a:t>Evaluación Proceso</a:t>
            </a:r>
            <a:endParaRPr sz="2100">
              <a:solidFill>
                <a:srgbClr val="F9A205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25" name="Google Shape;125;p16"/>
          <p:cNvSpPr txBox="1"/>
          <p:nvPr>
            <p:ph type="title"/>
          </p:nvPr>
        </p:nvSpPr>
        <p:spPr>
          <a:xfrm>
            <a:off x="472825" y="2555774"/>
            <a:ext cx="63738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9A205"/>
                </a:solidFill>
                <a:latin typeface="Atma"/>
                <a:ea typeface="Atma"/>
                <a:cs typeface="Atma"/>
                <a:sym typeface="Atma"/>
              </a:rPr>
              <a:t>Evaluación Cierre</a:t>
            </a:r>
            <a:endParaRPr sz="2100">
              <a:solidFill>
                <a:srgbClr val="F9A205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472825" y="2104850"/>
            <a:ext cx="59088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Observe y registre el trabajo colaborativo y reflexivo de los estudiantes en grupos. Pídales que registren el proceso, ideas, preguntas y conclusiones que surjan.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472825" y="2739975"/>
            <a:ext cx="59088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Pide a los estudiantes que de manera individual expliquen 2 conceptos nuevos que hayan comprendido a partir del ejercicio. Permita que cada estudiante elija la forma de representar su aprendizaje, puede ser a través de infografía, video, redacción de un cuento, otra.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Pídales que realizar la Rutina de Pensamiento “ANTES PENSABA, AHORA PIENSO”, que les permitirá evidenciar de manera sintética lo aprendido en relación a los eclipses.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1920000" y="8075575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9A205"/>
                </a:solidFill>
                <a:latin typeface="Spartan"/>
                <a:ea typeface="Spartan"/>
                <a:cs typeface="Spartan"/>
                <a:sym typeface="Spartan"/>
              </a:rPr>
              <a:t>www.universoinclusivo.org</a:t>
            </a:r>
            <a:endParaRPr sz="1200">
              <a:solidFill>
                <a:srgbClr val="F9A205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29" name="Google Shape;129;p16"/>
          <p:cNvSpPr txBox="1"/>
          <p:nvPr>
            <p:ph type="title"/>
          </p:nvPr>
        </p:nvSpPr>
        <p:spPr>
          <a:xfrm>
            <a:off x="472825" y="4026999"/>
            <a:ext cx="63738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9A205"/>
                </a:solidFill>
                <a:latin typeface="Atma"/>
                <a:ea typeface="Atma"/>
                <a:cs typeface="Atma"/>
                <a:sym typeface="Atma"/>
              </a:rPr>
              <a:t>Preguntas para seguir explorando</a:t>
            </a:r>
            <a:endParaRPr sz="2100">
              <a:solidFill>
                <a:srgbClr val="F9A205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A205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396625" y="4396925"/>
            <a:ext cx="61053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¿Por qué la Luna logra tapar al Sol por completo, si es más pequeña que el Sol? 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¿Cómo podemos calcular dónde y en cuánto tiempo será el próximo eclipse solar y lunar? 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-10750" y="0"/>
            <a:ext cx="6850800" cy="195300"/>
          </a:xfrm>
          <a:prstGeom prst="rect">
            <a:avLst/>
          </a:prstGeom>
          <a:solidFill>
            <a:srgbClr val="F9A2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or un lado hay un ecplise lunar, es decir cuando la tierra tapa la luz del sol, oscureciendo así la luna; y por otro lado, hay un eclipse solar, cuando la luna tapa una parte de nuestra visión del sol, oscureciendo una zona de nuestro planeta" id="132" name="Google Shape;132;p16" title="Un eclipse lunar y un eclipse solar"/>
          <p:cNvPicPr preferRelativeResize="0"/>
          <p:nvPr/>
        </p:nvPicPr>
        <p:blipFill rotWithShape="1">
          <a:blip r:embed="rId3">
            <a:alphaModFix/>
          </a:blip>
          <a:srcRect b="18258" l="16469" r="19796" t="23908"/>
          <a:stretch/>
        </p:blipFill>
        <p:spPr>
          <a:xfrm>
            <a:off x="472825" y="4820825"/>
            <a:ext cx="5830150" cy="3968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/>
          <p:nvPr/>
        </p:nvSpPr>
        <p:spPr>
          <a:xfrm>
            <a:off x="640400" y="7223825"/>
            <a:ext cx="694800" cy="31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640400" y="6853825"/>
            <a:ext cx="1226400" cy="31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640400" y="6483825"/>
            <a:ext cx="1061400" cy="31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2463775" y="4990875"/>
            <a:ext cx="786300" cy="31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1539400" y="4990875"/>
            <a:ext cx="786300" cy="31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472825" y="2357150"/>
            <a:ext cx="1541400" cy="116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 txBox="1"/>
          <p:nvPr>
            <p:ph type="title"/>
          </p:nvPr>
        </p:nvSpPr>
        <p:spPr>
          <a:xfrm>
            <a:off x="461754" y="595150"/>
            <a:ext cx="42162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FICHA TÉCNICA</a:t>
            </a:r>
            <a:endParaRPr sz="36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44" name="Google Shape;144;p17"/>
          <p:cNvSpPr txBox="1"/>
          <p:nvPr>
            <p:ph type="title"/>
          </p:nvPr>
        </p:nvSpPr>
        <p:spPr>
          <a:xfrm>
            <a:off x="461755" y="1181725"/>
            <a:ext cx="35205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9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Eclipso a mi compañero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45" name="Google Shape;145;p17"/>
          <p:cNvSpPr txBox="1"/>
          <p:nvPr>
            <p:ph type="title"/>
          </p:nvPr>
        </p:nvSpPr>
        <p:spPr>
          <a:xfrm>
            <a:off x="472825" y="1855125"/>
            <a:ext cx="15414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9A205"/>
                </a:solidFill>
                <a:latin typeface="Atma"/>
                <a:ea typeface="Atma"/>
                <a:cs typeface="Atma"/>
                <a:sym typeface="Atma"/>
              </a:rPr>
              <a:t>Conceptos</a:t>
            </a:r>
            <a:endParaRPr sz="2100">
              <a:solidFill>
                <a:srgbClr val="F9A205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46" name="Google Shape;146;p17"/>
          <p:cNvSpPr txBox="1"/>
          <p:nvPr>
            <p:ph type="title"/>
          </p:nvPr>
        </p:nvSpPr>
        <p:spPr>
          <a:xfrm>
            <a:off x="472825" y="4155975"/>
            <a:ext cx="20562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100">
                <a:solidFill>
                  <a:srgbClr val="F9A205"/>
                </a:solidFill>
                <a:latin typeface="Atma"/>
                <a:ea typeface="Atma"/>
                <a:cs typeface="Atma"/>
                <a:sym typeface="Atma"/>
              </a:rPr>
              <a:t>Bases Curriculares</a:t>
            </a:r>
            <a:endParaRPr sz="2100">
              <a:solidFill>
                <a:srgbClr val="F9A205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A205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472825" y="2420325"/>
            <a:ext cx="16611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000">
                <a:solidFill>
                  <a:srgbClr val="171717"/>
                </a:solidFill>
                <a:latin typeface="Spartan"/>
                <a:ea typeface="Spartan"/>
                <a:cs typeface="Spartan"/>
                <a:sym typeface="Spartan"/>
              </a:rPr>
              <a:t>ECLIPSE TOTAL</a:t>
            </a:r>
            <a:endParaRPr b="1" sz="1000">
              <a:solidFill>
                <a:srgbClr val="171717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000">
                <a:solidFill>
                  <a:srgbClr val="171717"/>
                </a:solidFill>
                <a:latin typeface="Spartan"/>
                <a:ea typeface="Spartan"/>
                <a:cs typeface="Spartan"/>
                <a:sym typeface="Spartan"/>
              </a:rPr>
              <a:t>ECLIPSE PARCIAL</a:t>
            </a:r>
            <a:endParaRPr b="1" sz="1000">
              <a:solidFill>
                <a:srgbClr val="171717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000">
                <a:solidFill>
                  <a:srgbClr val="171717"/>
                </a:solidFill>
                <a:latin typeface="Spartan"/>
                <a:ea typeface="Spartan"/>
                <a:cs typeface="Spartan"/>
                <a:sym typeface="Spartan"/>
              </a:rPr>
              <a:t>ECLIPSE ANULAR</a:t>
            </a:r>
            <a:endParaRPr b="1" sz="1000">
              <a:solidFill>
                <a:srgbClr val="171717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000">
                <a:solidFill>
                  <a:srgbClr val="171717"/>
                </a:solidFill>
                <a:latin typeface="Spartan"/>
                <a:ea typeface="Spartan"/>
                <a:cs typeface="Spartan"/>
                <a:sym typeface="Spartan"/>
              </a:rPr>
              <a:t>CORONA</a:t>
            </a:r>
            <a:endParaRPr b="1" sz="1000">
              <a:solidFill>
                <a:srgbClr val="171717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000">
                <a:solidFill>
                  <a:srgbClr val="171717"/>
                </a:solidFill>
                <a:latin typeface="Spartan"/>
                <a:ea typeface="Spartan"/>
                <a:cs typeface="Spartan"/>
                <a:sym typeface="Spartan"/>
              </a:rPr>
              <a:t>ECLIPSE DE LUNA</a:t>
            </a:r>
            <a:endParaRPr b="1" sz="1000">
              <a:solidFill>
                <a:srgbClr val="171717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1463200" y="4624225"/>
            <a:ext cx="9165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3ro básico</a:t>
            </a:r>
            <a:r>
              <a:rPr lang="es-419" sz="1100">
                <a:solidFill>
                  <a:srgbClr val="FFFFFF"/>
                </a:solidFill>
              </a:rPr>
              <a:t> 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1920000" y="8075575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9A205"/>
                </a:solidFill>
                <a:latin typeface="Spartan"/>
                <a:ea typeface="Spartan"/>
                <a:cs typeface="Spartan"/>
                <a:sym typeface="Spartan"/>
              </a:rPr>
              <a:t>www.universoinclusivo.org</a:t>
            </a:r>
            <a:endParaRPr sz="1200">
              <a:solidFill>
                <a:srgbClr val="F9A205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50" name="Google Shape;150;p17"/>
          <p:cNvSpPr txBox="1"/>
          <p:nvPr>
            <p:ph type="title"/>
          </p:nvPr>
        </p:nvSpPr>
        <p:spPr>
          <a:xfrm>
            <a:off x="548800" y="5974174"/>
            <a:ext cx="63738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9A205"/>
                </a:solidFill>
                <a:latin typeface="Atma"/>
                <a:ea typeface="Atma"/>
                <a:cs typeface="Atma"/>
                <a:sym typeface="Atma"/>
              </a:rPr>
              <a:t>Integración con otras asignaturas</a:t>
            </a:r>
            <a:endParaRPr sz="2100">
              <a:solidFill>
                <a:srgbClr val="F9A205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A205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-10750" y="0"/>
            <a:ext cx="6850800" cy="195300"/>
          </a:xfrm>
          <a:prstGeom prst="rect">
            <a:avLst/>
          </a:prstGeom>
          <a:solidFill>
            <a:srgbClr val="F9A2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 txBox="1"/>
          <p:nvPr>
            <p:ph type="title"/>
          </p:nvPr>
        </p:nvSpPr>
        <p:spPr>
          <a:xfrm>
            <a:off x="3881500" y="4155963"/>
            <a:ext cx="20562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9A205"/>
                </a:solidFill>
                <a:latin typeface="Atma"/>
                <a:ea typeface="Atma"/>
                <a:cs typeface="Atma"/>
                <a:sym typeface="Atma"/>
              </a:rPr>
              <a:t>Habilidades</a:t>
            </a:r>
            <a:endParaRPr sz="2100">
              <a:solidFill>
                <a:srgbClr val="F9A205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A205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3748000" y="4638625"/>
            <a:ext cx="21708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mo"/>
              <a:buChar char="●"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Curiosidad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mo"/>
              <a:buChar char="●"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Colaboración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mo"/>
              <a:buChar char="●"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Flexibilidad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mo"/>
              <a:buChar char="●"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Pensamiento crítico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FFFFFF"/>
              </a:buClr>
              <a:buSzPts val="1100"/>
              <a:buFont typeface="Arimo"/>
              <a:buChar char="●"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Comunicar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1487350" y="4997013"/>
            <a:ext cx="8682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CN OA13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2422825" y="4997025"/>
            <a:ext cx="8682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CN OA14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2428975" y="4624213"/>
            <a:ext cx="9165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1ro medio</a:t>
            </a:r>
            <a:r>
              <a:rPr lang="es-419" sz="1100">
                <a:solidFill>
                  <a:srgbClr val="FFFFFF"/>
                </a:solidFill>
              </a:rPr>
              <a:t> 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640400" y="6386975"/>
            <a:ext cx="1373700" cy="1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LENGUAJE</a:t>
            </a:r>
            <a:endParaRPr b="1" sz="11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0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C. SOCIALES</a:t>
            </a:r>
            <a:endParaRPr b="1" sz="11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03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419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ARTES</a:t>
            </a:r>
            <a:endParaRPr b="1" sz="11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1920000" y="6407625"/>
            <a:ext cx="4569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Crear metáforas relacionadas con el significado de la palabra eclipse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1920000" y="6726525"/>
            <a:ext cx="4569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Comprender cómo las distintas culturas han interpretado el fenómeno del eclipse en sus creencias.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1937900" y="7223825"/>
            <a:ext cx="4569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Transferir la experiencia sensorial al lenguaje artístico. Experimentar con dibujo a partir de sombras. Teatro de sombras.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625000" y="4990875"/>
            <a:ext cx="786300" cy="31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548800" y="4624225"/>
            <a:ext cx="9165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1ro básico</a:t>
            </a:r>
            <a:r>
              <a:rPr lang="es-419" sz="1100">
                <a:solidFill>
                  <a:srgbClr val="FFFFFF"/>
                </a:solidFill>
              </a:rPr>
              <a:t> 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572950" y="4997013"/>
            <a:ext cx="8682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CN OA11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625000" y="5371875"/>
            <a:ext cx="786300" cy="31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524650" y="5378025"/>
            <a:ext cx="9627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CN OAHA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/>
          </a:blip>
          <a:srcRect b="31487" l="22587" r="29375" t="7596"/>
          <a:stretch/>
        </p:blipFill>
        <p:spPr>
          <a:xfrm>
            <a:off x="2133925" y="195304"/>
            <a:ext cx="4665324" cy="4437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