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3600000" cx="5400000"/>
  <p:notesSz cx="6858000" cy="9144000"/>
  <p:embeddedFontLst>
    <p:embeddedFont>
      <p:font typeface="Spartan"/>
      <p:regular r:id="rId12"/>
      <p:bold r:id="rId13"/>
    </p:embeddedFont>
    <p:embeddedFont>
      <p:font typeface="Arimo"/>
      <p:regular r:id="rId14"/>
      <p:bold r:id="rId15"/>
      <p:italic r:id="rId16"/>
      <p:boldItalic r:id="rId17"/>
    </p:embeddedFont>
    <p:embeddedFont>
      <p:font typeface="Atma"/>
      <p:regular r:id="rId18"/>
      <p:bold r:id="rId19"/>
    </p:embeddedFont>
    <p:embeddedFont>
      <p:font typeface="Spartan Thin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4">
          <p15:clr>
            <a:srgbClr val="A4A3A4"/>
          </p15:clr>
        </p15:guide>
        <p15:guide id="2" pos="1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4" orient="horz"/>
        <p:guide pos="170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artanThin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SpartanThin-bold.fntdata"/><Relationship Id="rId13" Type="http://schemas.openxmlformats.org/officeDocument/2006/relationships/font" Target="fonts/Spartan-bold.fntdata"/><Relationship Id="rId12" Type="http://schemas.openxmlformats.org/officeDocument/2006/relationships/font" Target="fonts/Sparta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bold.fntdata"/><Relationship Id="rId14" Type="http://schemas.openxmlformats.org/officeDocument/2006/relationships/font" Target="fonts/Arimo-regular.fntdata"/><Relationship Id="rId17" Type="http://schemas.openxmlformats.org/officeDocument/2006/relationships/font" Target="fonts/Arimo-boldItalic.fntdata"/><Relationship Id="rId16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tma-bold.fntdata"/><Relationship Id="rId6" Type="http://schemas.openxmlformats.org/officeDocument/2006/relationships/slide" Target="slides/slide1.xml"/><Relationship Id="rId18" Type="http://schemas.openxmlformats.org/officeDocument/2006/relationships/font" Target="fonts/At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a4ebd474b_0_0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a4ebd47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a4ebd474b_0_10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a4ebd474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a4ebd474b_0_27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a4ebd474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a4ebd474b_0_36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a4ebd474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a4ebd474b_0_52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a4ebd474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a4ebd474b_0_64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a4ebd474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4080" y="521137"/>
            <a:ext cx="5031900" cy="14367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4075" y="1983640"/>
            <a:ext cx="5031900" cy="5547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4075" y="774191"/>
            <a:ext cx="5031900" cy="13743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4075" y="2206282"/>
            <a:ext cx="5031900" cy="9102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4075" y="1505407"/>
            <a:ext cx="5031900" cy="5892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4075" y="806632"/>
            <a:ext cx="50319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4075" y="806632"/>
            <a:ext cx="23622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53780" y="806632"/>
            <a:ext cx="23622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4075" y="388871"/>
            <a:ext cx="1658400" cy="5289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4075" y="972598"/>
            <a:ext cx="1658400" cy="22254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9518" y="315066"/>
            <a:ext cx="3760500" cy="28632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00000" y="-87"/>
            <a:ext cx="2700000" cy="36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0300" lIns="50300" spcFirstLastPara="1" rIns="50300" wrap="square" tIns="50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6791" y="863115"/>
            <a:ext cx="2388900" cy="10374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6791" y="1961907"/>
            <a:ext cx="2388900" cy="864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17028" y="506789"/>
            <a:ext cx="2265900" cy="25863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4075" y="2961032"/>
            <a:ext cx="3542700" cy="4233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7EA5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4075" y="806632"/>
            <a:ext cx="5031900" cy="23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indent="-279400" lvl="1" marL="914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00" lIns="50300" spcFirstLastPara="1" rIns="50300" wrap="square" tIns="50300">
            <a:no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76202" y="4368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300">
                <a:latin typeface="Spartan Thin"/>
                <a:ea typeface="Spartan Thin"/>
                <a:cs typeface="Spartan Thin"/>
                <a:sym typeface="Spartan Thin"/>
              </a:rPr>
              <a:t>1</a:t>
            </a:r>
            <a:endParaRPr sz="83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INICIO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183200" y="1231629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434343"/>
                </a:solidFill>
                <a:latin typeface="Spartan"/>
                <a:ea typeface="Spartan"/>
                <a:cs typeface="Spartan"/>
                <a:sym typeface="Spartan"/>
              </a:rPr>
              <a:t>Cráteres Espaciales</a:t>
            </a:r>
            <a:endParaRPr b="1" sz="1900">
              <a:solidFill>
                <a:srgbClr val="4343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98300" y="1747194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Preguntas Activadoras</a:t>
            </a:r>
            <a:endParaRPr sz="2100"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173950" y="2225325"/>
            <a:ext cx="37761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434343"/>
                </a:solidFill>
                <a:latin typeface="Arimo"/>
                <a:ea typeface="Arimo"/>
                <a:cs typeface="Arimo"/>
                <a:sym typeface="Arimo"/>
              </a:rPr>
              <a:t>Imagina un cráter ¿De qué forma es? ¿Por qué crees que tiene esa forma? ¿Cómo se produce un cráter? ¿Por qué la Luna tiene más cráteres que la Tierra?</a:t>
            </a: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66141" r="0" t="32281"/>
          <a:stretch/>
        </p:blipFill>
        <p:spPr>
          <a:xfrm>
            <a:off x="4030050" y="366250"/>
            <a:ext cx="1280548" cy="2437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 rot="10800000">
            <a:off x="3152775" y="619050"/>
            <a:ext cx="2019300" cy="2790900"/>
          </a:xfrm>
          <a:prstGeom prst="roundRect">
            <a:avLst>
              <a:gd fmla="val 16667" name="adj"/>
            </a:avLst>
          </a:prstGeom>
          <a:solidFill>
            <a:srgbClr val="EEEEEE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00161" y="462276"/>
            <a:ext cx="63738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7968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00150" y="906000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Análisis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00150" y="1211000"/>
            <a:ext cx="29565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434343"/>
                </a:solidFill>
                <a:latin typeface="Arimo"/>
                <a:ea typeface="Arimo"/>
                <a:cs typeface="Arimo"/>
                <a:sym typeface="Arimo"/>
              </a:rPr>
              <a:t>En parejas intenten responder las preguntas del reverso de esta tarjeta. Anoten todos los conceptos que aparezcan, lo que saben y las nuevas preguntas que surjan.  </a:t>
            </a:r>
            <a:endParaRPr sz="1100">
              <a:solidFill>
                <a:srgbClr val="434343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05850" y="2088597"/>
            <a:ext cx="300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Síntesis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27600" y="2411000"/>
            <a:ext cx="290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434343"/>
                </a:solidFill>
                <a:latin typeface="Arimo"/>
                <a:ea typeface="Arimo"/>
                <a:cs typeface="Arimo"/>
                <a:sym typeface="Arimo"/>
              </a:rPr>
              <a:t>Compartan sus anotaciones con las otras parejas de su mesa, y en conjunto definan qué creen saber y qué preguntas se hacen. </a:t>
            </a:r>
            <a:endParaRPr sz="1100">
              <a:solidFill>
                <a:srgbClr val="434343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354275" y="743825"/>
            <a:ext cx="8556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¿Qué sabemos?</a:t>
            </a:r>
            <a:endParaRPr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160675" y="743825"/>
            <a:ext cx="92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¿Qué nos preguntamos?</a:t>
            </a:r>
            <a:endParaRPr sz="1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40884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Google Shape;76;p14"/>
          <p:cNvSpPr/>
          <p:nvPr/>
        </p:nvSpPr>
        <p:spPr>
          <a:xfrm>
            <a:off x="3211050" y="1266325"/>
            <a:ext cx="1872375" cy="36200"/>
          </a:xfrm>
          <a:custGeom>
            <a:rect b="b" l="l" r="r" t="t"/>
            <a:pathLst>
              <a:path extrusionOk="0" h="1448" w="74895">
                <a:moveTo>
                  <a:pt x="0" y="0"/>
                </a:moveTo>
                <a:cubicBezTo>
                  <a:pt x="24970" y="0"/>
                  <a:pt x="49925" y="1448"/>
                  <a:pt x="74895" y="1448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Google Shape;77;p14"/>
          <p:cNvSpPr/>
          <p:nvPr/>
        </p:nvSpPr>
        <p:spPr>
          <a:xfrm>
            <a:off x="32502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Google Shape;78;p14"/>
          <p:cNvSpPr/>
          <p:nvPr/>
        </p:nvSpPr>
        <p:spPr>
          <a:xfrm>
            <a:off x="50028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76202" y="3606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latin typeface="Spartan Thin"/>
                <a:ea typeface="Spartan Thin"/>
                <a:cs typeface="Spartan Thin"/>
                <a:sym typeface="Spartan Thin"/>
              </a:rPr>
              <a:t>2</a:t>
            </a:r>
            <a:endParaRPr sz="80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DESARROLLO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0" l="31608" r="28151" t="44159"/>
          <a:stretch/>
        </p:blipFill>
        <p:spPr>
          <a:xfrm>
            <a:off x="1888426" y="1059603"/>
            <a:ext cx="1107003" cy="167254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212800" y="1690075"/>
            <a:ext cx="30033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1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Arena Cinética:</a:t>
            </a:r>
            <a:endParaRPr sz="1100" u="sng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 taza harina 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 y 1/2  taza de maicena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⅓ taza de aceite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En un recipiente revuelve la harina y la maicena. Añade aceite poco a poco. Amasa con tus manos para que sea más sencillo. 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3216125" y="1939250"/>
            <a:ext cx="2041200" cy="1219200"/>
          </a:xfrm>
          <a:prstGeom prst="rect">
            <a:avLst/>
          </a:prstGeom>
          <a:solidFill>
            <a:srgbClr val="FFFFFF">
              <a:alpha val="4063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1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Materiales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Arena Cinética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Esferas de distintos tamaños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Huincha de medir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Cronómetro y balanza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215275" y="457000"/>
            <a:ext cx="16722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39075" y="748025"/>
            <a:ext cx="1507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  … y Acción!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-2975" y="-108475"/>
            <a:ext cx="5400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2169650" y="1262050"/>
            <a:ext cx="3030600" cy="19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Cada grupo tendrá su arena cinética, las esferas e instrumentos de medición.</a:t>
            </a:r>
            <a:endParaRPr sz="1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Comenzarán planteando una </a:t>
            </a:r>
            <a:r>
              <a:rPr b="1" lang="es-419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hipótesis </a:t>
            </a:r>
            <a:r>
              <a:rPr lang="es-419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sobre lo que  esperan suceda en las pruebas de lanzar las esferas hacia la arena. Cada grupo debe planificar al menos 5 pruebas con distintas variables de masa del proyectil, velocidad y/o distancia. </a:t>
            </a:r>
            <a:endParaRPr sz="1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En la tabla, el registrador/a, anotará resultados observados por cada prueba y las preguntas y comentarios que surjan durante el ejercicio.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4376">
            <a:off x="3615417" y="337900"/>
            <a:ext cx="1636240" cy="98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/>
          <p:nvPr/>
        </p:nvSpPr>
        <p:spPr>
          <a:xfrm rot="10800000">
            <a:off x="139075" y="1301350"/>
            <a:ext cx="2019300" cy="2163000"/>
          </a:xfrm>
          <a:prstGeom prst="roundRect">
            <a:avLst>
              <a:gd fmla="val 16667" name="adj"/>
            </a:avLst>
          </a:prstGeom>
          <a:solidFill>
            <a:srgbClr val="EEEEEE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288725" y="1298800"/>
            <a:ext cx="6795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Tipo de esfera</a:t>
            </a:r>
            <a:endParaRPr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982750" y="1298800"/>
            <a:ext cx="10284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Registro del efecto</a:t>
            </a:r>
            <a:endParaRPr sz="1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937525" y="1427450"/>
            <a:ext cx="45225" cy="1890993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Google Shape;103;p16"/>
          <p:cNvSpPr/>
          <p:nvPr/>
        </p:nvSpPr>
        <p:spPr>
          <a:xfrm>
            <a:off x="212525" y="1772700"/>
            <a:ext cx="1872375" cy="36200"/>
          </a:xfrm>
          <a:custGeom>
            <a:rect b="b" l="l" r="r" t="t"/>
            <a:pathLst>
              <a:path extrusionOk="0" h="1448" w="74895">
                <a:moveTo>
                  <a:pt x="0" y="0"/>
                </a:moveTo>
                <a:cubicBezTo>
                  <a:pt x="24970" y="0"/>
                  <a:pt x="49925" y="1448"/>
                  <a:pt x="74895" y="1448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Google Shape;104;p16"/>
          <p:cNvSpPr/>
          <p:nvPr/>
        </p:nvSpPr>
        <p:spPr>
          <a:xfrm>
            <a:off x="251725" y="1427450"/>
            <a:ext cx="45225" cy="1890993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Google Shape;105;p16"/>
          <p:cNvSpPr/>
          <p:nvPr/>
        </p:nvSpPr>
        <p:spPr>
          <a:xfrm>
            <a:off x="2004325" y="1427450"/>
            <a:ext cx="45225" cy="1890993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|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76202" y="3606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latin typeface="Spartan Thin"/>
                <a:ea typeface="Spartan Thin"/>
                <a:cs typeface="Spartan Thin"/>
                <a:sym typeface="Spartan Thin"/>
              </a:rPr>
              <a:t>3</a:t>
            </a:r>
            <a:endParaRPr sz="80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CIERRE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1872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666666"/>
                </a:solidFill>
                <a:latin typeface="Spartan"/>
                <a:ea typeface="Spartan"/>
                <a:cs typeface="Spartan"/>
                <a:sym typeface="Spartan"/>
              </a:rPr>
              <a:t>Cráteres Espaciales</a:t>
            </a:r>
            <a:endParaRPr b="1" sz="1900">
              <a:solidFill>
                <a:srgbClr val="666666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4" name="Google Shape;114;p17"/>
          <p:cNvSpPr/>
          <p:nvPr/>
        </p:nvSpPr>
        <p:spPr>
          <a:xfrm flipH="1" rot="727325">
            <a:off x="3690719" y="488729"/>
            <a:ext cx="1581463" cy="965699"/>
          </a:xfrm>
          <a:prstGeom prst="ellipse">
            <a:avLst/>
          </a:prstGeom>
          <a:solidFill>
            <a:srgbClr val="EEEEEE">
              <a:alpha val="41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 rot="762335">
            <a:off x="3768188" y="662027"/>
            <a:ext cx="1497673" cy="5058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Los y las científicas siempre tienen preguntas, eso los lleva a seguir explorando</a:t>
            </a:r>
            <a:endParaRPr sz="1300">
              <a:latin typeface="Atma"/>
              <a:ea typeface="Atma"/>
              <a:cs typeface="Atma"/>
              <a:sym typeface="Atma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17515" l="0" r="23112" t="47034"/>
          <a:stretch/>
        </p:blipFill>
        <p:spPr>
          <a:xfrm>
            <a:off x="-6400" y="2550135"/>
            <a:ext cx="1749301" cy="102886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238250" y="1759094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Para seguir explorando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1238250" y="2258875"/>
            <a:ext cx="3596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434343"/>
                </a:solidFill>
                <a:latin typeface="Arimo"/>
                <a:ea typeface="Arimo"/>
                <a:cs typeface="Arimo"/>
                <a:sym typeface="Arimo"/>
              </a:rPr>
              <a:t>¿Cuál es el cráter más cercano? </a:t>
            </a:r>
            <a:endParaRPr sz="1100">
              <a:solidFill>
                <a:srgbClr val="434343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434343"/>
                </a:solidFill>
                <a:latin typeface="Arimo"/>
                <a:ea typeface="Arimo"/>
                <a:cs typeface="Arimo"/>
                <a:sym typeface="Arimo"/>
              </a:rPr>
              <a:t>¿Qué se puede aprender de un cráter de impacto?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200161" y="462276"/>
            <a:ext cx="63738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7968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200150" y="829800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Análisis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202250" y="1162500"/>
            <a:ext cx="5036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Cada uno debe revisar lo realizado al inicio con las preguntas de la tarjeta 1. 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¿Aprendiste algo nuevo? ¿Lo que creías estaba bien? ¿Tienes nuevas preguntas? 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19400" y="1936197"/>
            <a:ext cx="300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Evaluación</a:t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219400" y="2333917"/>
            <a:ext cx="2938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262500" y="2182400"/>
            <a:ext cx="4933800" cy="1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Cada uno deberá representar a través de un texto, dibujo o cómic, cómo se produce un cráter de impacto sobre la Tierra en 3 etapas. Con la rúbrica entregada evalúa el trabajo de un compañero/a con esos criterios.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