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3600000" cx="5400000"/>
  <p:notesSz cx="6858000" cy="9144000"/>
  <p:embeddedFontLst>
    <p:embeddedFont>
      <p:font typeface="Spartan"/>
      <p:regular r:id="rId12"/>
      <p:bold r:id="rId13"/>
    </p:embeddedFont>
    <p:embeddedFont>
      <p:font typeface="Arimo"/>
      <p:regular r:id="rId14"/>
      <p:bold r:id="rId15"/>
      <p:italic r:id="rId16"/>
      <p:boldItalic r:id="rId17"/>
    </p:embeddedFont>
    <p:embeddedFont>
      <p:font typeface="Atma"/>
      <p:regular r:id="rId18"/>
      <p:bold r:id="rId19"/>
    </p:embeddedFont>
    <p:embeddedFont>
      <p:font typeface="Spartan Thin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4">
          <p15:clr>
            <a:srgbClr val="A4A3A4"/>
          </p15:clr>
        </p15:guide>
        <p15:guide id="2" pos="1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4" orient="horz"/>
        <p:guide pos="170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artanThin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SpartanThin-bold.fntdata"/><Relationship Id="rId13" Type="http://schemas.openxmlformats.org/officeDocument/2006/relationships/font" Target="fonts/Spartan-bold.fntdata"/><Relationship Id="rId12" Type="http://schemas.openxmlformats.org/officeDocument/2006/relationships/font" Target="fonts/Spartan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bold.fntdata"/><Relationship Id="rId14" Type="http://schemas.openxmlformats.org/officeDocument/2006/relationships/font" Target="fonts/Arimo-regular.fntdata"/><Relationship Id="rId17" Type="http://schemas.openxmlformats.org/officeDocument/2006/relationships/font" Target="fonts/Arimo-boldItalic.fntdata"/><Relationship Id="rId16" Type="http://schemas.openxmlformats.org/officeDocument/2006/relationships/font" Target="fonts/Arim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tma-bold.fntdata"/><Relationship Id="rId6" Type="http://schemas.openxmlformats.org/officeDocument/2006/relationships/slide" Target="slides/slide1.xml"/><Relationship Id="rId18" Type="http://schemas.openxmlformats.org/officeDocument/2006/relationships/font" Target="fonts/At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a3e3e4dea_0_0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a3e3e4d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a3e3e4dea_0_11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a3e3e4de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a3e3e4dea_0_28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a3e3e4de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a3e3e4dea_0_45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a3e3e4de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a3e3e4dea_0_59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a3e3e4de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a3e3e4dea_0_70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a3e3e4de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4080" y="521137"/>
            <a:ext cx="5031900" cy="14367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4075" y="1983640"/>
            <a:ext cx="5031900" cy="5547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4075" y="774191"/>
            <a:ext cx="5031900" cy="13743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4075" y="2206282"/>
            <a:ext cx="5031900" cy="9102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 algn="ctr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4075" y="1505407"/>
            <a:ext cx="5031900" cy="5892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4075" y="806632"/>
            <a:ext cx="5031900" cy="2391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4075" y="806632"/>
            <a:ext cx="2362200" cy="2391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3050" lvl="1" marL="9144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53780" y="806632"/>
            <a:ext cx="2362200" cy="2391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3050" lvl="1" marL="9144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4075" y="388871"/>
            <a:ext cx="1658400" cy="5289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4075" y="972598"/>
            <a:ext cx="1658400" cy="22254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73050" lvl="1" marL="9144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89518" y="315066"/>
            <a:ext cx="3760500" cy="28632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00000" y="-87"/>
            <a:ext cx="2700000" cy="36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0300" lIns="50300" spcFirstLastPara="1" rIns="50300" wrap="square" tIns="50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6791" y="863115"/>
            <a:ext cx="2388900" cy="10374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6791" y="1961907"/>
            <a:ext cx="2388900" cy="864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17028" y="506789"/>
            <a:ext cx="2265900" cy="25863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4075" y="2961032"/>
            <a:ext cx="3542700" cy="4233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C6E2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4075" y="806632"/>
            <a:ext cx="5031900" cy="23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00" lIns="50300" spcFirstLastPara="1" rIns="50300" wrap="square" tIns="5030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indent="-279400" lvl="1" marL="914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300" lIns="50300" spcFirstLastPara="1" rIns="50300" wrap="square" tIns="50300">
            <a:noAutofit/>
          </a:bodyPr>
          <a:lstStyle>
            <a:lvl1pPr lvl="0" algn="r">
              <a:buNone/>
              <a:defRPr sz="500">
                <a:solidFill>
                  <a:schemeClr val="dk2"/>
                </a:solidFill>
              </a:defRPr>
            </a:lvl1pPr>
            <a:lvl2pPr lvl="1" algn="r">
              <a:buNone/>
              <a:defRPr sz="500">
                <a:solidFill>
                  <a:schemeClr val="dk2"/>
                </a:solidFill>
              </a:defRPr>
            </a:lvl2pPr>
            <a:lvl3pPr lvl="2" algn="r">
              <a:buNone/>
              <a:defRPr sz="500">
                <a:solidFill>
                  <a:schemeClr val="dk2"/>
                </a:solidFill>
              </a:defRPr>
            </a:lvl3pPr>
            <a:lvl4pPr lvl="3" algn="r">
              <a:buNone/>
              <a:defRPr sz="500">
                <a:solidFill>
                  <a:schemeClr val="dk2"/>
                </a:solidFill>
              </a:defRPr>
            </a:lvl4pPr>
            <a:lvl5pPr lvl="4" algn="r">
              <a:buNone/>
              <a:defRPr sz="500">
                <a:solidFill>
                  <a:schemeClr val="dk2"/>
                </a:solidFill>
              </a:defRPr>
            </a:lvl5pPr>
            <a:lvl6pPr lvl="5" algn="r">
              <a:buNone/>
              <a:defRPr sz="500">
                <a:solidFill>
                  <a:schemeClr val="dk2"/>
                </a:solidFill>
              </a:defRPr>
            </a:lvl6pPr>
            <a:lvl7pPr lvl="6" algn="r">
              <a:buNone/>
              <a:defRPr sz="500">
                <a:solidFill>
                  <a:schemeClr val="dk2"/>
                </a:solidFill>
              </a:defRPr>
            </a:lvl7pPr>
            <a:lvl8pPr lvl="7" algn="r">
              <a:buNone/>
              <a:defRPr sz="500">
                <a:solidFill>
                  <a:schemeClr val="dk2"/>
                </a:solidFill>
              </a:defRPr>
            </a:lvl8pPr>
            <a:lvl9pPr lvl="8" algn="r">
              <a:buNone/>
              <a:defRPr sz="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76202" y="436867"/>
            <a:ext cx="11070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300">
                <a:latin typeface="Spartan Thin"/>
                <a:ea typeface="Spartan Thin"/>
                <a:cs typeface="Spartan Thin"/>
                <a:sym typeface="Spartan Thin"/>
              </a:rPr>
              <a:t>1</a:t>
            </a:r>
            <a:endParaRPr sz="83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183199" y="516556"/>
            <a:ext cx="6987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INICIO</a:t>
            </a:r>
            <a:endParaRPr sz="36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634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Vida de Estrella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350700" y="1747194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Preguntas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314450" y="2182675"/>
            <a:ext cx="36528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¿Cómo nace una estrella? 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¿De qué están hechas las estrellas? 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¿Por qué algunas estrellas brillan más que otras? ¿Cómo muere una estrella? 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10443" l="0" r="0" t="15695"/>
          <a:stretch/>
        </p:blipFill>
        <p:spPr>
          <a:xfrm>
            <a:off x="3658178" y="484277"/>
            <a:ext cx="1133961" cy="143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11139" l="0" r="0" t="17543"/>
          <a:stretch/>
        </p:blipFill>
        <p:spPr>
          <a:xfrm>
            <a:off x="4630363" y="1681119"/>
            <a:ext cx="580113" cy="70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 rot="10800000">
            <a:off x="3152775" y="619050"/>
            <a:ext cx="2019300" cy="2790900"/>
          </a:xfrm>
          <a:prstGeom prst="roundRect">
            <a:avLst>
              <a:gd fmla="val 16667" name="adj"/>
            </a:avLst>
          </a:prstGeom>
          <a:solidFill>
            <a:srgbClr val="EEEEEE">
              <a:alpha val="37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200161" y="462276"/>
            <a:ext cx="63738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18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7968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00150" y="906000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Análisis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00150" y="1211000"/>
            <a:ext cx="29565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En parejas intenten responder las preguntas del reverso de esta tarjeta. Anoten todos los conceptos que aparezcan, lo que saben y las nuevas preguntas que surjan.  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05850" y="2088597"/>
            <a:ext cx="3000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Síntesis</a:t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227600" y="2411000"/>
            <a:ext cx="290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Compartan sus anotaciones con las otras parejas de su mesa, y en conjunto definan qué creen saber y qué preguntas se hacen. 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354275" y="743825"/>
            <a:ext cx="8556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¿Qué sabemos?</a:t>
            </a:r>
            <a:endParaRPr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160675" y="743825"/>
            <a:ext cx="921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¿Qué nos preguntamos?</a:t>
            </a:r>
            <a:endParaRPr sz="1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4088450" y="841200"/>
            <a:ext cx="45225" cy="239700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Google Shape;77;p14"/>
          <p:cNvSpPr/>
          <p:nvPr/>
        </p:nvSpPr>
        <p:spPr>
          <a:xfrm>
            <a:off x="3211050" y="1266325"/>
            <a:ext cx="1872375" cy="36200"/>
          </a:xfrm>
          <a:custGeom>
            <a:rect b="b" l="l" r="r" t="t"/>
            <a:pathLst>
              <a:path extrusionOk="0" h="1448" w="74895">
                <a:moveTo>
                  <a:pt x="0" y="0"/>
                </a:moveTo>
                <a:cubicBezTo>
                  <a:pt x="24970" y="0"/>
                  <a:pt x="49925" y="1448"/>
                  <a:pt x="74895" y="1448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Google Shape;78;p14"/>
          <p:cNvSpPr/>
          <p:nvPr/>
        </p:nvSpPr>
        <p:spPr>
          <a:xfrm>
            <a:off x="3250250" y="841200"/>
            <a:ext cx="45225" cy="239700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Google Shape;79;p14"/>
          <p:cNvSpPr/>
          <p:nvPr/>
        </p:nvSpPr>
        <p:spPr>
          <a:xfrm>
            <a:off x="5002850" y="841200"/>
            <a:ext cx="45225" cy="239700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76202" y="360667"/>
            <a:ext cx="11070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latin typeface="Spartan Thin"/>
                <a:ea typeface="Spartan Thin"/>
                <a:cs typeface="Spartan Thin"/>
                <a:sym typeface="Spartan Thin"/>
              </a:rPr>
              <a:t>2</a:t>
            </a:r>
            <a:endParaRPr sz="80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1183199" y="516556"/>
            <a:ext cx="6987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DESARROLLO</a:t>
            </a:r>
            <a:endParaRPr sz="36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1263425" y="10921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Vida de Estrella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193150" y="1606500"/>
            <a:ext cx="1856100" cy="8157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highlight>
                  <a:schemeClr val="lt1"/>
                </a:highlight>
                <a:latin typeface="Arimo"/>
                <a:ea typeface="Arimo"/>
                <a:cs typeface="Arimo"/>
                <a:sym typeface="Arimo"/>
              </a:rPr>
              <a:t>1° Corten las tarjetas,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y si quieren pueden pintarlas, en el caso que estén impresas en blanco y negro.</a:t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802750" y="2673300"/>
            <a:ext cx="1664100" cy="6618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highlight>
                  <a:schemeClr val="lt1"/>
                </a:highlight>
                <a:latin typeface="Arimo"/>
                <a:ea typeface="Arimo"/>
                <a:cs typeface="Arimo"/>
                <a:sym typeface="Arimo"/>
              </a:rPr>
              <a:t>2° Peguen en cartulina  </a:t>
            </a: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o en papel más grueso,  para darle firmeza.</a:t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2555350" y="1530300"/>
            <a:ext cx="2233800" cy="8157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highlight>
                  <a:schemeClr val="lt1"/>
                </a:highlight>
                <a:latin typeface="Arimo"/>
                <a:ea typeface="Arimo"/>
                <a:cs typeface="Arimo"/>
                <a:sym typeface="Arimo"/>
              </a:rPr>
              <a:t>3° Doblen por la línea punteada</a:t>
            </a:r>
            <a:r>
              <a:rPr lang="es-419" sz="1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hacia atrás, y peguen esa pestaña para que el nombre en braille, quede firme al reverso</a:t>
            </a:r>
            <a:r>
              <a:rPr lang="es-419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sz="9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2860150" y="2520900"/>
            <a:ext cx="2233800" cy="8157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highlight>
                  <a:schemeClr val="lt1"/>
                </a:highlight>
                <a:latin typeface="Arimo"/>
                <a:ea typeface="Arimo"/>
                <a:cs typeface="Arimo"/>
                <a:sym typeface="Arimo"/>
              </a:rPr>
              <a:t>4° Perforen la palabra en braille, </a:t>
            </a: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con un chinche por el reverso, perforen cada punto para que el relieve surja al frente de la tarjeta.</a:t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2" name="Google Shape;92;p15"/>
          <p:cNvSpPr/>
          <p:nvPr/>
        </p:nvSpPr>
        <p:spPr>
          <a:xfrm rot="3467821">
            <a:off x="1867452" y="2381668"/>
            <a:ext cx="454701" cy="242398"/>
          </a:xfrm>
          <a:custGeom>
            <a:rect b="b" l="l" r="r" t="t"/>
            <a:pathLst>
              <a:path extrusionOk="0" h="14358" w="24452">
                <a:moveTo>
                  <a:pt x="870" y="14358"/>
                </a:moveTo>
                <a:cubicBezTo>
                  <a:pt x="870" y="11013"/>
                  <a:pt x="-986" y="7106"/>
                  <a:pt x="870" y="4323"/>
                </a:cubicBezTo>
                <a:cubicBezTo>
                  <a:pt x="5248" y="-2240"/>
                  <a:pt x="20921" y="-725"/>
                  <a:pt x="24452" y="6330"/>
                </a:cubicBezTo>
              </a:path>
            </a:pathLst>
          </a:cu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93" name="Google Shape;93;p15"/>
          <p:cNvSpPr/>
          <p:nvPr/>
        </p:nvSpPr>
        <p:spPr>
          <a:xfrm flipH="1" rot="7289272">
            <a:off x="2292555" y="2468955"/>
            <a:ext cx="652124" cy="167018"/>
          </a:xfrm>
          <a:custGeom>
            <a:rect b="b" l="l" r="r" t="t"/>
            <a:pathLst>
              <a:path extrusionOk="0" h="14358" w="24452">
                <a:moveTo>
                  <a:pt x="870" y="14358"/>
                </a:moveTo>
                <a:cubicBezTo>
                  <a:pt x="870" y="11013"/>
                  <a:pt x="-986" y="7106"/>
                  <a:pt x="870" y="4323"/>
                </a:cubicBezTo>
                <a:cubicBezTo>
                  <a:pt x="5248" y="-2240"/>
                  <a:pt x="20921" y="-725"/>
                  <a:pt x="24452" y="6330"/>
                </a:cubicBezTo>
              </a:path>
            </a:pathLst>
          </a:cu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94" name="Google Shape;94;p15"/>
          <p:cNvSpPr/>
          <p:nvPr/>
        </p:nvSpPr>
        <p:spPr>
          <a:xfrm rot="3467821">
            <a:off x="4610652" y="2229268"/>
            <a:ext cx="454701" cy="242398"/>
          </a:xfrm>
          <a:custGeom>
            <a:rect b="b" l="l" r="r" t="t"/>
            <a:pathLst>
              <a:path extrusionOk="0" h="14358" w="24452">
                <a:moveTo>
                  <a:pt x="870" y="14358"/>
                </a:moveTo>
                <a:cubicBezTo>
                  <a:pt x="870" y="11013"/>
                  <a:pt x="-986" y="7106"/>
                  <a:pt x="870" y="4323"/>
                </a:cubicBezTo>
                <a:cubicBezTo>
                  <a:pt x="5248" y="-2240"/>
                  <a:pt x="20921" y="-725"/>
                  <a:pt x="24452" y="6330"/>
                </a:cubicBezTo>
              </a:path>
            </a:pathLst>
          </a:cu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49295" l="0" r="49874" t="0"/>
          <a:stretch/>
        </p:blipFill>
        <p:spPr>
          <a:xfrm rot="376395">
            <a:off x="4688804" y="856225"/>
            <a:ext cx="614617" cy="79500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96" name="Google Shape;96;p15"/>
          <p:cNvCxnSpPr/>
          <p:nvPr/>
        </p:nvCxnSpPr>
        <p:spPr>
          <a:xfrm>
            <a:off x="4686663" y="1506300"/>
            <a:ext cx="592800" cy="6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97" name="Google Shape;97;p15"/>
          <p:cNvPicPr preferRelativeResize="0"/>
          <p:nvPr/>
        </p:nvPicPr>
        <p:blipFill rotWithShape="1">
          <a:blip r:embed="rId4">
            <a:alphaModFix/>
          </a:blip>
          <a:srcRect b="0" l="31886" r="24919" t="0"/>
          <a:stretch/>
        </p:blipFill>
        <p:spPr>
          <a:xfrm flipH="1">
            <a:off x="4897126" y="2918200"/>
            <a:ext cx="447425" cy="62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215275" y="457000"/>
            <a:ext cx="16722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18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520075" y="748025"/>
            <a:ext cx="1507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     … a jugar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-2975" y="-108475"/>
            <a:ext cx="5400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39075" y="1056575"/>
            <a:ext cx="34233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304875" y="988400"/>
            <a:ext cx="45198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9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La idea del juego es armar el ciclo de una estrella y ganan quienes terminen con más puntos. Al centro de la mesa se ubica el mazo con las 12 cartas, el estudiante menor comienza robando una y la pone al centro. Sigue el de la derecha, toma una carta y la ubica. Si nadie duda de la opción del compañero/a revisarán la descripción, si está correctamente ubicada, mantiene sus puntos y continúa el siguiente. Si está incorrecta, el jugador que puso la carta pierde 2 puntos y la recupera otra ronda.</a:t>
            </a:r>
            <a:endParaRPr sz="9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85750" lvl="0" marL="457200" rtl="0" algn="just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mo"/>
              <a:buChar char="●"/>
            </a:pPr>
            <a:r>
              <a:rPr lang="es-419" sz="9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Todos inician con 4 puntos.</a:t>
            </a:r>
            <a:endParaRPr sz="9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85750" lvl="0" marL="4572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mo"/>
              <a:buChar char="●"/>
            </a:pPr>
            <a:r>
              <a:rPr lang="es-419" sz="9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Ubicar mal una carta, pierde 2 puntos.</a:t>
            </a:r>
            <a:endParaRPr sz="9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85750" lvl="0" marL="4572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mo"/>
              <a:buChar char="●"/>
            </a:pPr>
            <a:r>
              <a:rPr lang="es-419" sz="9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Si aciertan al dudar ganan 1 punto, si no, pierde 1. </a:t>
            </a:r>
            <a:endParaRPr sz="9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-419" sz="9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El juego sigue hasta que los participantes logran ubicar todas las cartas en la mesa. El/los participante/s que termina/n con más puntos gana/n el juego.</a:t>
            </a:r>
            <a:endParaRPr sz="9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6823" l="0" r="0" t="31649"/>
          <a:stretch/>
        </p:blipFill>
        <p:spPr>
          <a:xfrm>
            <a:off x="4143275" y="474999"/>
            <a:ext cx="234330" cy="22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 b="17007" l="7132" r="0" t="33907"/>
          <a:stretch/>
        </p:blipFill>
        <p:spPr>
          <a:xfrm>
            <a:off x="4772764" y="395325"/>
            <a:ext cx="449136" cy="36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5">
            <a:alphaModFix/>
          </a:blip>
          <a:srcRect b="9925" l="0" r="0" t="33841"/>
          <a:stretch/>
        </p:blipFill>
        <p:spPr>
          <a:xfrm>
            <a:off x="4703594" y="793245"/>
            <a:ext cx="578631" cy="50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172526">
            <a:off x="4411633" y="741166"/>
            <a:ext cx="274505" cy="20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835691">
            <a:off x="4451624" y="497740"/>
            <a:ext cx="268851" cy="20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76202" y="360667"/>
            <a:ext cx="11070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latin typeface="Spartan Thin"/>
                <a:ea typeface="Spartan Thin"/>
                <a:cs typeface="Spartan Thin"/>
                <a:sym typeface="Spartan Thin"/>
              </a:rPr>
              <a:t>3</a:t>
            </a:r>
            <a:endParaRPr sz="80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1183199" y="516556"/>
            <a:ext cx="6987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CIERRE</a:t>
            </a:r>
            <a:endParaRPr sz="36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2634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Vida de Estrella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781050" y="1682894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Para seguir explorando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739000" y="1954075"/>
            <a:ext cx="4443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¿Existe un agujero negro en el centro de nuestra galaxia? 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¿Cuánto tiempo falta para que el Sol se convierta en Gigante Roja?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¿Cuánto tiempo se demora una protoestrella en convertirse en un agujero negro?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3" name="Google Shape;123;p17"/>
          <p:cNvSpPr/>
          <p:nvPr/>
        </p:nvSpPr>
        <p:spPr>
          <a:xfrm flipH="1" rot="727325">
            <a:off x="3614519" y="641129"/>
            <a:ext cx="1581463" cy="965699"/>
          </a:xfrm>
          <a:prstGeom prst="ellipse">
            <a:avLst/>
          </a:prstGeom>
          <a:solidFill>
            <a:srgbClr val="EEEEEE">
              <a:alpha val="41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 rot="762335">
            <a:off x="3691988" y="814427"/>
            <a:ext cx="1497673" cy="5058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Los y las científicas siempre tienen preguntas, eso los lleva a seguir explorando</a:t>
            </a:r>
            <a:endParaRPr sz="1300">
              <a:latin typeface="Atma"/>
              <a:ea typeface="Atma"/>
              <a:cs typeface="Atma"/>
              <a:sym typeface="At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200161" y="462276"/>
            <a:ext cx="63738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18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17968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200150" y="829800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Análisis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244775" y="1198475"/>
            <a:ext cx="48342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Contesten las siguiente preguntas de manera individual, para después discutirlas con el grupo:</a:t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921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mo"/>
              <a:buChar char="●"/>
            </a:pP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¿Qué aprendiste durante el juego?</a:t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92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mo"/>
              <a:buChar char="●"/>
            </a:pP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¿Hay algo que no te quedó claro?</a:t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92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mo"/>
              <a:buChar char="●"/>
            </a:pP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¿Qué te gustaría seguir explorando?</a:t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219400" y="2240997"/>
            <a:ext cx="3000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Síntesis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219400" y="2714925"/>
            <a:ext cx="49089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200150" y="2563400"/>
            <a:ext cx="49089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Como grupo hagan una síntesis de las preguntas anteriores y compartanlo con el resto de los compañeros.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