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3600000" cx="5400000"/>
  <p:notesSz cx="6858000" cy="9144000"/>
  <p:embeddedFontLst>
    <p:embeddedFont>
      <p:font typeface="Spartan"/>
      <p:regular r:id="rId12"/>
      <p:bold r:id="rId13"/>
    </p:embeddedFont>
    <p:embeddedFont>
      <p:font typeface="Arimo"/>
      <p:regular r:id="rId14"/>
      <p:bold r:id="rId15"/>
      <p:italic r:id="rId16"/>
      <p:boldItalic r:id="rId17"/>
    </p:embeddedFont>
    <p:embeddedFont>
      <p:font typeface="Atma"/>
      <p:regular r:id="rId18"/>
      <p:bold r:id="rId19"/>
    </p:embeddedFont>
    <p:embeddedFont>
      <p:font typeface="Spartan Thin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4">
          <p15:clr>
            <a:srgbClr val="A4A3A4"/>
          </p15:clr>
        </p15:guide>
        <p15:guide id="2" pos="1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4" orient="horz"/>
        <p:guide pos="170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rtanThi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partanThin-bold.fntdata"/><Relationship Id="rId13" Type="http://schemas.openxmlformats.org/officeDocument/2006/relationships/font" Target="fonts/Spartan-bold.fntdata"/><Relationship Id="rId12" Type="http://schemas.openxmlformats.org/officeDocument/2006/relationships/font" Target="fonts/Sparta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bold.fntdata"/><Relationship Id="rId14" Type="http://schemas.openxmlformats.org/officeDocument/2006/relationships/font" Target="fonts/Arimo-regular.fntdata"/><Relationship Id="rId17" Type="http://schemas.openxmlformats.org/officeDocument/2006/relationships/font" Target="fonts/Arimo-boldItalic.fntdata"/><Relationship Id="rId16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tma-bold.fntdata"/><Relationship Id="rId6" Type="http://schemas.openxmlformats.org/officeDocument/2006/relationships/slide" Target="slides/slide1.xml"/><Relationship Id="rId18" Type="http://schemas.openxmlformats.org/officeDocument/2006/relationships/font" Target="fonts/At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fa4003e8_0_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fa4003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9fa4003e8_0_1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9fa4003e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9fa4003e8_0_27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9fa4003e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fa4003e8_0_34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fa4003e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9fa4003e8_0_64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9fa4003e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9fa4003e8_0_75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9fa4003e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521137"/>
            <a:ext cx="5031900" cy="14367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1983640"/>
            <a:ext cx="5031900" cy="5547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774191"/>
            <a:ext cx="5031900" cy="13743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2206282"/>
            <a:ext cx="5031900" cy="9102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1505407"/>
            <a:ext cx="5031900" cy="589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388871"/>
            <a:ext cx="1658400" cy="5289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972598"/>
            <a:ext cx="1658400" cy="22254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315066"/>
            <a:ext cx="3760500" cy="2863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87"/>
            <a:ext cx="2700000" cy="3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863115"/>
            <a:ext cx="2388900" cy="10374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1961907"/>
            <a:ext cx="2388900" cy="864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506789"/>
            <a:ext cx="2265900" cy="2586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2961032"/>
            <a:ext cx="3542700" cy="423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paceplace.nasa.gov/sp/kid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6202" y="4368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300">
                <a:latin typeface="Spartan Thin"/>
                <a:ea typeface="Spartan Thin"/>
                <a:cs typeface="Spartan Thin"/>
                <a:sym typeface="Spartan Thin"/>
              </a:rPr>
              <a:t>1</a:t>
            </a:r>
            <a:endParaRPr sz="83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INICIO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Eclipsa a tu curso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50700" y="17471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Preguntas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14450" y="2182675"/>
            <a:ext cx="4085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es un Eclipse de Sol?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¿Cómo sería un Eclipse de Luna?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¿Cuál es la diferencia entre un Eclipse Parcial y Total de Sol?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importancia tienen los Eclipses de Sol?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66141" r="0" t="32281"/>
          <a:stretch/>
        </p:blipFill>
        <p:spPr>
          <a:xfrm flipH="1">
            <a:off x="129000" y="1585446"/>
            <a:ext cx="1297900" cy="243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rot="10800000">
            <a:off x="3152775" y="619050"/>
            <a:ext cx="2019300" cy="27909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00150" y="9060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0150" y="1211000"/>
            <a:ext cx="2956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parejas intenten responder las preguntas del reverso de esta tarjeta. Anoten todos los conceptos que aparezcan, lo que saben y las nuevas preguntas que surjan. 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585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27600" y="2411000"/>
            <a:ext cx="290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Compartan sus anotaciones con las otras parejas de su mesa, y en conjunto definan qué creen saber y qué preguntas se hacen.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354275" y="7438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sabemos?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60675" y="7438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nos preguntamos?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0884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Google Shape;76;p14"/>
          <p:cNvSpPr/>
          <p:nvPr/>
        </p:nvSpPr>
        <p:spPr>
          <a:xfrm>
            <a:off x="3211050" y="1266325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4"/>
          <p:cNvSpPr/>
          <p:nvPr/>
        </p:nvSpPr>
        <p:spPr>
          <a:xfrm>
            <a:off x="32502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Google Shape;78;p14"/>
          <p:cNvSpPr/>
          <p:nvPr/>
        </p:nvSpPr>
        <p:spPr>
          <a:xfrm>
            <a:off x="50028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2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DESARROLLO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pic>
        <p:nvPicPr>
          <p:cNvPr descr="Cuando la luna tapa una parte de nuestra visión del sol, oscurece una pequeña zona de nuestro planeta" id="86" name="Google Shape;86;p15" title="Un eclipse solar"/>
          <p:cNvPicPr preferRelativeResize="0"/>
          <p:nvPr/>
        </p:nvPicPr>
        <p:blipFill rotWithShape="1">
          <a:blip r:embed="rId3">
            <a:alphaModFix/>
          </a:blip>
          <a:srcRect b="21792" l="0" r="0" t="8022"/>
          <a:stretch/>
        </p:blipFill>
        <p:spPr>
          <a:xfrm>
            <a:off x="575575" y="938875"/>
            <a:ext cx="4696600" cy="288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215275" y="457000"/>
            <a:ext cx="1672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15275" y="748025"/>
            <a:ext cx="1507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Define tu  Rol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-2975" y="-108475"/>
            <a:ext cx="54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13918" l="71830" r="0" t="34738"/>
          <a:stretch/>
        </p:blipFill>
        <p:spPr>
          <a:xfrm flipH="1">
            <a:off x="3853270" y="1854813"/>
            <a:ext cx="451437" cy="83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40433" l="37849" r="29461" t="0"/>
          <a:stretch/>
        </p:blipFill>
        <p:spPr>
          <a:xfrm>
            <a:off x="4154776" y="234863"/>
            <a:ext cx="527953" cy="96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b="0" l="37597" r="24525" t="51167"/>
          <a:stretch/>
        </p:blipFill>
        <p:spPr>
          <a:xfrm>
            <a:off x="1971775" y="1837237"/>
            <a:ext cx="639702" cy="8738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6"/>
          <p:cNvGrpSpPr/>
          <p:nvPr/>
        </p:nvGrpSpPr>
        <p:grpSpPr>
          <a:xfrm>
            <a:off x="512937" y="1833420"/>
            <a:ext cx="573277" cy="709640"/>
            <a:chOff x="2673539" y="2849862"/>
            <a:chExt cx="1248426" cy="1473810"/>
          </a:xfrm>
        </p:grpSpPr>
        <p:pic>
          <p:nvPicPr>
            <p:cNvPr id="99" name="Google Shape;99;p16"/>
            <p:cNvPicPr preferRelativeResize="0"/>
            <p:nvPr/>
          </p:nvPicPr>
          <p:blipFill rotWithShape="1">
            <a:blip r:embed="rId6">
              <a:alphaModFix/>
            </a:blip>
            <a:srcRect b="0" l="28350" r="3137" t="0"/>
            <a:stretch/>
          </p:blipFill>
          <p:spPr>
            <a:xfrm>
              <a:off x="2918138" y="2849862"/>
              <a:ext cx="1003827" cy="146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 rotWithShape="1">
            <a:blip r:embed="rId7">
              <a:alphaModFix/>
            </a:blip>
            <a:srcRect b="0" l="30406" r="29240" t="0"/>
            <a:stretch/>
          </p:blipFill>
          <p:spPr>
            <a:xfrm flipH="1">
              <a:off x="2673539" y="2858500"/>
              <a:ext cx="591261" cy="14651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 b="23084" l="0" r="67311" t="31774"/>
          <a:stretch/>
        </p:blipFill>
        <p:spPr>
          <a:xfrm>
            <a:off x="2654501" y="369762"/>
            <a:ext cx="527953" cy="72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363825" y="2669750"/>
            <a:ext cx="8715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 txBox="1"/>
          <p:nvPr/>
        </p:nvSpPr>
        <p:spPr>
          <a:xfrm>
            <a:off x="363825" y="2602600"/>
            <a:ext cx="791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Actores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497025" y="2678800"/>
            <a:ext cx="11766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3497025" y="2602600"/>
            <a:ext cx="117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000">
                <a:latin typeface="Spartan"/>
                <a:ea typeface="Spartan"/>
                <a:cs typeface="Spartan"/>
                <a:sym typeface="Spartan"/>
              </a:rPr>
              <a:t>Registradores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781350" y="2669738"/>
            <a:ext cx="10395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737675" y="2619788"/>
            <a:ext cx="117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Sol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2365525" y="1105675"/>
            <a:ext cx="12858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2339625" y="1032200"/>
            <a:ext cx="1371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Tierra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907225" y="1105675"/>
            <a:ext cx="12858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3863550" y="1055725"/>
            <a:ext cx="12858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2 Asistentes Luna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80975" y="2794000"/>
            <a:ext cx="12858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Representan a la Luna y la Tierra</a:t>
            </a:r>
            <a:endParaRPr sz="9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584650" y="2816863"/>
            <a:ext cx="1371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Se preocupan de la estufa (Sol) y que todos los cuerpos giren bien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277175" y="1285163"/>
            <a:ext cx="146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</a:rPr>
              <a:t>Se preocupan que la Tierra gire alrededor del Sol en su órbita.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708900" y="1285150"/>
            <a:ext cx="1595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Amarran la Luna a la Tierra y se preocupan que la Luna gire alrededor de ella.</a:t>
            </a:r>
            <a:endParaRPr sz="8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3024025" y="2843125"/>
            <a:ext cx="2300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Registran todas los comentarios y dudas que surjan durante la representación para compartir con sus grupos.</a:t>
            </a:r>
            <a:endParaRPr sz="6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230875" y="1056575"/>
            <a:ext cx="15951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/>
              <a:t>El  grupo debe tener todos los roles para comenzar a actuar. Elige el tuyo.</a:t>
            </a:r>
            <a:endParaRPr sz="800"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3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CIERRE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Eclipsa a tu curso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314450" y="17590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Para seguir explorando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314450" y="2182667"/>
            <a:ext cx="3431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Hay muchos recursos en internet que te pueden ayudar a seguir profundizando y aprendiendo.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https://spaceplace.nasa.gov/sp/kids/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 rot="727325">
            <a:off x="3614519" y="641129"/>
            <a:ext cx="1581463" cy="965699"/>
          </a:xfrm>
          <a:prstGeom prst="ellipse">
            <a:avLst/>
          </a:prstGeom>
          <a:solidFill>
            <a:srgbClr val="EEEEEE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 rot="762335">
            <a:off x="3691988" y="814427"/>
            <a:ext cx="1497673" cy="505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Los y las científicas siempre tienen preguntas, eso los lleva a seguir explorando</a:t>
            </a:r>
            <a:endParaRPr sz="1300">
              <a:latin typeface="Atma"/>
              <a:ea typeface="Atma"/>
              <a:cs typeface="Atma"/>
              <a:sym typeface="At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2619375" y="1638300"/>
            <a:ext cx="2524200" cy="15621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200150" y="8298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02250" y="1162500"/>
            <a:ext cx="5036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Cada uno debe revisar lo realizado al inicio con las preguntas de la tarjeta 1.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¿Aprendiste algo nuevo?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¿Lo que sabías estaba bien?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¿Tienes nuevas preguntas?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21940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219400" y="2333917"/>
            <a:ext cx="2938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2737925" y="17111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Lo que aprendimos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544325" y="17111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Lo que </a:t>
            </a:r>
            <a:endParaRPr sz="11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corregimos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3472100" y="180850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Google Shape;145;p18"/>
          <p:cNvSpPr/>
          <p:nvPr/>
        </p:nvSpPr>
        <p:spPr>
          <a:xfrm>
            <a:off x="2737925" y="2231434"/>
            <a:ext cx="2258084" cy="16699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Google Shape;146;p18"/>
          <p:cNvSpPr/>
          <p:nvPr/>
        </p:nvSpPr>
        <p:spPr>
          <a:xfrm>
            <a:off x="4309338" y="176855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Google Shape;147;p18"/>
          <p:cNvSpPr txBox="1"/>
          <p:nvPr/>
        </p:nvSpPr>
        <p:spPr>
          <a:xfrm>
            <a:off x="4354575" y="17111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Nuevas</a:t>
            </a:r>
            <a:endParaRPr sz="11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preguntas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200150" y="2411000"/>
            <a:ext cx="2386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En grupo, hagan una tabla como la de la imagen, y respondan con los acuerdos a los que lleguen juntos.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737925" y="176855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Google Shape;150;p18"/>
          <p:cNvSpPr/>
          <p:nvPr/>
        </p:nvSpPr>
        <p:spPr>
          <a:xfrm>
            <a:off x="4996100" y="1808500"/>
            <a:ext cx="45225" cy="1239009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