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3600000" cx="5400000"/>
  <p:notesSz cx="6858000" cy="9144000"/>
  <p:embeddedFontLst>
    <p:embeddedFont>
      <p:font typeface="Spartan"/>
      <p:regular r:id="rId12"/>
      <p:bold r:id="rId13"/>
    </p:embeddedFont>
    <p:embeddedFont>
      <p:font typeface="Arimo"/>
      <p:regular r:id="rId14"/>
      <p:bold r:id="rId15"/>
      <p:italic r:id="rId16"/>
      <p:boldItalic r:id="rId17"/>
    </p:embeddedFont>
    <p:embeddedFont>
      <p:font typeface="Atma"/>
      <p:regular r:id="rId18"/>
      <p:bold r:id="rId19"/>
    </p:embeddedFont>
    <p:embeddedFont>
      <p:font typeface="Spartan Thin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34">
          <p15:clr>
            <a:srgbClr val="A4A3A4"/>
          </p15:clr>
        </p15:guide>
        <p15:guide id="2" pos="17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34" orient="horz"/>
        <p:guide pos="170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partanThin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SpartanThin-bold.fntdata"/><Relationship Id="rId13" Type="http://schemas.openxmlformats.org/officeDocument/2006/relationships/font" Target="fonts/Spartan-bold.fntdata"/><Relationship Id="rId12" Type="http://schemas.openxmlformats.org/officeDocument/2006/relationships/font" Target="fonts/Spartan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rimo-bold.fntdata"/><Relationship Id="rId14" Type="http://schemas.openxmlformats.org/officeDocument/2006/relationships/font" Target="fonts/Arimo-regular.fntdata"/><Relationship Id="rId17" Type="http://schemas.openxmlformats.org/officeDocument/2006/relationships/font" Target="fonts/Arimo-boldItalic.fntdata"/><Relationship Id="rId16" Type="http://schemas.openxmlformats.org/officeDocument/2006/relationships/font" Target="fonts/Arimo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Atma-bold.fntdata"/><Relationship Id="rId6" Type="http://schemas.openxmlformats.org/officeDocument/2006/relationships/slide" Target="slides/slide1.xml"/><Relationship Id="rId18" Type="http://schemas.openxmlformats.org/officeDocument/2006/relationships/font" Target="fonts/Atm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857532" y="685800"/>
            <a:ext cx="5143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857532" y="685800"/>
            <a:ext cx="5143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109097044_0_6:notes"/>
          <p:cNvSpPr/>
          <p:nvPr>
            <p:ph idx="2" type="sldImg"/>
          </p:nvPr>
        </p:nvSpPr>
        <p:spPr>
          <a:xfrm>
            <a:off x="857532" y="685800"/>
            <a:ext cx="5143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910909704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109097044_0_112:notes"/>
          <p:cNvSpPr/>
          <p:nvPr>
            <p:ph idx="2" type="sldImg"/>
          </p:nvPr>
        </p:nvSpPr>
        <p:spPr>
          <a:xfrm>
            <a:off x="857532" y="685800"/>
            <a:ext cx="5143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109097044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109097044_0_28:notes"/>
          <p:cNvSpPr/>
          <p:nvPr>
            <p:ph idx="2" type="sldImg"/>
          </p:nvPr>
        </p:nvSpPr>
        <p:spPr>
          <a:xfrm>
            <a:off x="857532" y="685800"/>
            <a:ext cx="5143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10909704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109097044_0_103:notes"/>
          <p:cNvSpPr/>
          <p:nvPr>
            <p:ph idx="2" type="sldImg"/>
          </p:nvPr>
        </p:nvSpPr>
        <p:spPr>
          <a:xfrm>
            <a:off x="857532" y="685800"/>
            <a:ext cx="5143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10909704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9109097044_0_38:notes"/>
          <p:cNvSpPr/>
          <p:nvPr>
            <p:ph idx="2" type="sldImg"/>
          </p:nvPr>
        </p:nvSpPr>
        <p:spPr>
          <a:xfrm>
            <a:off x="857532" y="685800"/>
            <a:ext cx="5143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910909704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84080" y="521137"/>
            <a:ext cx="5031900" cy="1436700"/>
          </a:xfrm>
          <a:prstGeom prst="rect">
            <a:avLst/>
          </a:prstGeom>
        </p:spPr>
        <p:txBody>
          <a:bodyPr anchorCtr="0" anchor="b" bIns="50300" lIns="50300" spcFirstLastPara="1" rIns="50300" wrap="square" tIns="503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184075" y="1983640"/>
            <a:ext cx="5031900" cy="5547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184075" y="774191"/>
            <a:ext cx="5031900" cy="1374300"/>
          </a:xfrm>
          <a:prstGeom prst="rect">
            <a:avLst/>
          </a:prstGeom>
        </p:spPr>
        <p:txBody>
          <a:bodyPr anchorCtr="0" anchor="b" bIns="50300" lIns="50300" spcFirstLastPara="1" rIns="50300" wrap="square" tIns="503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184075" y="2206282"/>
            <a:ext cx="5031900" cy="9102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 algn="ctr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 algn="ctr"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 algn="ctr"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4pPr>
            <a:lvl5pPr indent="-279400" lvl="4" marL="2286000" algn="ctr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5pPr>
            <a:lvl6pPr indent="-279400" lvl="5" marL="2743200" algn="ctr"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6pPr>
            <a:lvl7pPr indent="-279400" lvl="6" marL="3200400" algn="ctr"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7pPr>
            <a:lvl8pPr indent="-279400" lvl="7" marL="3657600" algn="ctr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8pPr>
            <a:lvl9pPr indent="-279400" lvl="8" marL="4114800" algn="ctr">
              <a:spcBef>
                <a:spcPts val="900"/>
              </a:spcBef>
              <a:spcAft>
                <a:spcPts val="90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184075" y="1505407"/>
            <a:ext cx="5031900" cy="5892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184075" y="311479"/>
            <a:ext cx="5031900" cy="4011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84075" y="806632"/>
            <a:ext cx="5031900" cy="23913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4pPr>
            <a:lvl5pPr indent="-279400" lvl="4" marL="2286000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5pPr>
            <a:lvl6pPr indent="-279400" lvl="5" marL="2743200"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6pPr>
            <a:lvl7pPr indent="-279400" lvl="6" marL="3200400"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7pPr>
            <a:lvl8pPr indent="-279400" lvl="7" marL="3657600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8pPr>
            <a:lvl9pPr indent="-279400" lvl="8" marL="4114800">
              <a:spcBef>
                <a:spcPts val="900"/>
              </a:spcBef>
              <a:spcAft>
                <a:spcPts val="90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184075" y="311479"/>
            <a:ext cx="5031900" cy="4011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184075" y="806632"/>
            <a:ext cx="2362200" cy="23913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3050" lvl="1" marL="9144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90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90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90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90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900"/>
              </a:spcBef>
              <a:spcAft>
                <a:spcPts val="90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2853780" y="806632"/>
            <a:ext cx="2362200" cy="23913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indent="-279400" lvl="0" marL="4572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3050" lvl="1" marL="9144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90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90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90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90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900"/>
              </a:spcBef>
              <a:spcAft>
                <a:spcPts val="90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184075" y="311479"/>
            <a:ext cx="5031900" cy="4011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184075" y="388871"/>
            <a:ext cx="1658400" cy="528900"/>
          </a:xfrm>
          <a:prstGeom prst="rect">
            <a:avLst/>
          </a:prstGeom>
        </p:spPr>
        <p:txBody>
          <a:bodyPr anchorCtr="0" anchor="b" bIns="50300" lIns="50300" spcFirstLastPara="1" rIns="50300" wrap="square" tIns="503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184075" y="972598"/>
            <a:ext cx="1658400" cy="22254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90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90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90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90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90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900"/>
              </a:spcBef>
              <a:spcAft>
                <a:spcPts val="90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289518" y="315066"/>
            <a:ext cx="3760500" cy="28632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2700000" y="-87"/>
            <a:ext cx="2700000" cy="360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50300" lIns="50300" spcFirstLastPara="1" rIns="50300" wrap="square" tIns="50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56791" y="863115"/>
            <a:ext cx="2388900" cy="1037400"/>
          </a:xfrm>
          <a:prstGeom prst="rect">
            <a:avLst/>
          </a:prstGeom>
        </p:spPr>
        <p:txBody>
          <a:bodyPr anchorCtr="0" anchor="b" bIns="50300" lIns="50300" spcFirstLastPara="1" rIns="50300" wrap="square" tIns="503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56791" y="1961907"/>
            <a:ext cx="2388900" cy="864300"/>
          </a:xfrm>
          <a:prstGeom prst="rect">
            <a:avLst/>
          </a:prstGeom>
        </p:spPr>
        <p:txBody>
          <a:bodyPr anchorCtr="0" anchor="t" bIns="50300" lIns="50300" spcFirstLastPara="1" rIns="50300" wrap="square" tIns="503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2917028" y="506789"/>
            <a:ext cx="2265900" cy="25863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indent="-279400" lvl="1" marL="914400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2pPr>
            <a:lvl3pPr indent="-279400" lvl="2" marL="1371600"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4pPr>
            <a:lvl5pPr indent="-279400" lvl="4" marL="2286000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5pPr>
            <a:lvl6pPr indent="-279400" lvl="5" marL="2743200">
              <a:spcBef>
                <a:spcPts val="900"/>
              </a:spcBef>
              <a:spcAft>
                <a:spcPts val="0"/>
              </a:spcAft>
              <a:buSzPts val="800"/>
              <a:buChar char="■"/>
              <a:defRPr/>
            </a:lvl6pPr>
            <a:lvl7pPr indent="-279400" lvl="6" marL="3200400">
              <a:spcBef>
                <a:spcPts val="900"/>
              </a:spcBef>
              <a:spcAft>
                <a:spcPts val="0"/>
              </a:spcAft>
              <a:buSzPts val="800"/>
              <a:buChar char="●"/>
              <a:defRPr/>
            </a:lvl7pPr>
            <a:lvl8pPr indent="-279400" lvl="7" marL="3657600">
              <a:spcBef>
                <a:spcPts val="900"/>
              </a:spcBef>
              <a:spcAft>
                <a:spcPts val="0"/>
              </a:spcAft>
              <a:buSzPts val="800"/>
              <a:buChar char="○"/>
              <a:defRPr/>
            </a:lvl8pPr>
            <a:lvl9pPr indent="-279400" lvl="8" marL="4114800">
              <a:spcBef>
                <a:spcPts val="900"/>
              </a:spcBef>
              <a:spcAft>
                <a:spcPts val="90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184075" y="2961032"/>
            <a:ext cx="3542700" cy="4233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</p:spPr>
        <p:txBody>
          <a:bodyPr anchorCtr="0" anchor="ctr" bIns="50300" lIns="50300" spcFirstLastPara="1" rIns="50300" wrap="square" tIns="503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7EA5C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84075" y="311479"/>
            <a:ext cx="5031900" cy="4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300" lIns="50300" spcFirstLastPara="1" rIns="50300" wrap="square" tIns="503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84075" y="806632"/>
            <a:ext cx="5031900" cy="23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50300" lIns="50300" spcFirstLastPara="1" rIns="50300" wrap="square" tIns="50300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  <a:defRPr sz="1000">
                <a:solidFill>
                  <a:schemeClr val="dk2"/>
                </a:solidFill>
              </a:defRPr>
            </a:lvl1pPr>
            <a:lvl2pPr indent="-279400" lvl="1" marL="91440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800">
                <a:solidFill>
                  <a:schemeClr val="dk2"/>
                </a:solidFill>
              </a:defRPr>
            </a:lvl2pPr>
            <a:lvl3pPr indent="-279400" lvl="2" marL="137160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800"/>
              <a:buChar char="■"/>
              <a:defRPr sz="800">
                <a:solidFill>
                  <a:schemeClr val="dk2"/>
                </a:solidFill>
              </a:defRPr>
            </a:lvl3pPr>
            <a:lvl4pPr indent="-279400" lvl="3" marL="182880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  <a:defRPr sz="800">
                <a:solidFill>
                  <a:schemeClr val="dk2"/>
                </a:solidFill>
              </a:defRPr>
            </a:lvl4pPr>
            <a:lvl5pPr indent="-279400" lvl="4" marL="228600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800">
                <a:solidFill>
                  <a:schemeClr val="dk2"/>
                </a:solidFill>
              </a:defRPr>
            </a:lvl5pPr>
            <a:lvl6pPr indent="-279400" lvl="5" marL="274320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800"/>
              <a:buChar char="■"/>
              <a:defRPr sz="800">
                <a:solidFill>
                  <a:schemeClr val="dk2"/>
                </a:solidFill>
              </a:defRPr>
            </a:lvl6pPr>
            <a:lvl7pPr indent="-279400" lvl="6" marL="320040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800"/>
              <a:buChar char="●"/>
              <a:defRPr sz="800">
                <a:solidFill>
                  <a:schemeClr val="dk2"/>
                </a:solidFill>
              </a:defRPr>
            </a:lvl7pPr>
            <a:lvl8pPr indent="-279400" lvl="7" marL="365760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2"/>
              </a:buClr>
              <a:buSzPts val="800"/>
              <a:buChar char="○"/>
              <a:defRPr sz="800">
                <a:solidFill>
                  <a:schemeClr val="dk2"/>
                </a:solidFill>
              </a:defRPr>
            </a:lvl8pPr>
            <a:lvl9pPr indent="-279400" lvl="8" marL="4114800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800"/>
              <a:buChar char="■"/>
              <a:defRPr sz="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5003420" y="3263844"/>
            <a:ext cx="324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300" lIns="50300" spcFirstLastPara="1" rIns="50300" wrap="square" tIns="50300">
            <a:noAutofit/>
          </a:bodyPr>
          <a:lstStyle>
            <a:lvl1pPr lvl="0" algn="r">
              <a:buNone/>
              <a:defRPr sz="500">
                <a:solidFill>
                  <a:schemeClr val="dk2"/>
                </a:solidFill>
              </a:defRPr>
            </a:lvl1pPr>
            <a:lvl2pPr lvl="1" algn="r">
              <a:buNone/>
              <a:defRPr sz="500">
                <a:solidFill>
                  <a:schemeClr val="dk2"/>
                </a:solidFill>
              </a:defRPr>
            </a:lvl2pPr>
            <a:lvl3pPr lvl="2" algn="r">
              <a:buNone/>
              <a:defRPr sz="500">
                <a:solidFill>
                  <a:schemeClr val="dk2"/>
                </a:solidFill>
              </a:defRPr>
            </a:lvl3pPr>
            <a:lvl4pPr lvl="3" algn="r">
              <a:buNone/>
              <a:defRPr sz="500">
                <a:solidFill>
                  <a:schemeClr val="dk2"/>
                </a:solidFill>
              </a:defRPr>
            </a:lvl4pPr>
            <a:lvl5pPr lvl="4" algn="r">
              <a:buNone/>
              <a:defRPr sz="500">
                <a:solidFill>
                  <a:schemeClr val="dk2"/>
                </a:solidFill>
              </a:defRPr>
            </a:lvl5pPr>
            <a:lvl6pPr lvl="5" algn="r">
              <a:buNone/>
              <a:defRPr sz="500">
                <a:solidFill>
                  <a:schemeClr val="dk2"/>
                </a:solidFill>
              </a:defRPr>
            </a:lvl6pPr>
            <a:lvl7pPr lvl="6" algn="r">
              <a:buNone/>
              <a:defRPr sz="500">
                <a:solidFill>
                  <a:schemeClr val="dk2"/>
                </a:solidFill>
              </a:defRPr>
            </a:lvl7pPr>
            <a:lvl8pPr lvl="7" algn="r">
              <a:buNone/>
              <a:defRPr sz="500">
                <a:solidFill>
                  <a:schemeClr val="dk2"/>
                </a:solidFill>
              </a:defRPr>
            </a:lvl8pPr>
            <a:lvl9pPr lvl="8" algn="r">
              <a:buNone/>
              <a:defRPr sz="5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flipH="1">
            <a:off x="75" y="0"/>
            <a:ext cx="5400000" cy="342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76202" y="436867"/>
            <a:ext cx="11070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300">
                <a:latin typeface="Spartan Thin"/>
                <a:ea typeface="Spartan Thin"/>
                <a:cs typeface="Spartan Thin"/>
                <a:sym typeface="Spartan Thin"/>
              </a:rPr>
              <a:t>1</a:t>
            </a:r>
            <a:endParaRPr sz="83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183199" y="516556"/>
            <a:ext cx="69873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latin typeface="Spartan Thin"/>
                <a:ea typeface="Spartan Thin"/>
                <a:cs typeface="Spartan Thin"/>
                <a:sym typeface="Spartan Thin"/>
              </a:rPr>
              <a:t>INICIO</a:t>
            </a:r>
            <a:endParaRPr sz="3600">
              <a:solidFill>
                <a:srgbClr val="000000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263425" y="1168304"/>
            <a:ext cx="6373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rgbClr val="434343"/>
                </a:solidFill>
                <a:latin typeface="Spartan"/>
                <a:ea typeface="Spartan"/>
                <a:cs typeface="Spartan"/>
                <a:sym typeface="Spartan"/>
              </a:rPr>
              <a:t>Formemos Planetas</a:t>
            </a:r>
            <a:endParaRPr b="1" sz="1900">
              <a:solidFill>
                <a:srgbClr val="434343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198300" y="1747194"/>
            <a:ext cx="3304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latin typeface="Atma"/>
                <a:ea typeface="Atma"/>
                <a:cs typeface="Atma"/>
                <a:sym typeface="Atma"/>
              </a:rPr>
              <a:t>Preguntas Activadoras</a:t>
            </a:r>
            <a:endParaRPr sz="2100"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1162050" y="2182675"/>
            <a:ext cx="40857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¿Cómo se forma un planeta? </a:t>
            </a:r>
            <a:endParaRPr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¿De qué están hechos los planetas? </a:t>
            </a:r>
            <a:endParaRPr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¿Cómo se inició el proceso?</a:t>
            </a:r>
            <a:endParaRPr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38822">
            <a:off x="3679294" y="-170451"/>
            <a:ext cx="2290501" cy="229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 rot="10800000">
            <a:off x="3152775" y="619050"/>
            <a:ext cx="2019300" cy="2790900"/>
          </a:xfrm>
          <a:prstGeom prst="roundRect">
            <a:avLst>
              <a:gd fmla="val 16667" name="adj"/>
            </a:avLst>
          </a:prstGeom>
          <a:solidFill>
            <a:srgbClr val="EEEEEE">
              <a:alpha val="372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 flipH="1">
            <a:off x="75" y="0"/>
            <a:ext cx="5400000" cy="342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200161" y="462276"/>
            <a:ext cx="63738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latin typeface="Spartan Thin"/>
                <a:ea typeface="Spartan Thin"/>
                <a:cs typeface="Spartan Thin"/>
                <a:sym typeface="Spartan Thin"/>
              </a:rPr>
              <a:t>ACTIVIDAD</a:t>
            </a:r>
            <a:endParaRPr sz="1800">
              <a:solidFill>
                <a:srgbClr val="000000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796825" y="1168304"/>
            <a:ext cx="6373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FFFF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200150" y="906000"/>
            <a:ext cx="3304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rgbClr val="434343"/>
                </a:solidFill>
                <a:latin typeface="Atma"/>
                <a:ea typeface="Atma"/>
                <a:cs typeface="Atma"/>
                <a:sym typeface="Atma"/>
              </a:rPr>
              <a:t>Análisis</a:t>
            </a:r>
            <a:endParaRPr sz="2100">
              <a:solidFill>
                <a:srgbClr val="434343"/>
              </a:solidFill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00150" y="1211000"/>
            <a:ext cx="29565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En parejas intenten responder las preguntas del reverso de esta tarjeta. Anoten todos los conceptos que aparezcan, lo que saben y las nuevas preguntas que surjan.  </a:t>
            </a:r>
            <a:endParaRPr sz="1100"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205850" y="2088597"/>
            <a:ext cx="30000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1"/>
                </a:solidFill>
                <a:latin typeface="Atma"/>
                <a:ea typeface="Atma"/>
                <a:cs typeface="Atma"/>
                <a:sym typeface="Atma"/>
              </a:rPr>
              <a:t>Síntesis</a:t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227600" y="2411000"/>
            <a:ext cx="29016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Compartan sus anotaciones con las otras parejas de su mesa, y en conjunto definir que creen saber y qué preguntas se hacen. </a:t>
            </a:r>
            <a:endParaRPr sz="1100"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3354275" y="743825"/>
            <a:ext cx="8556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latin typeface="Atma"/>
                <a:ea typeface="Atma"/>
                <a:cs typeface="Atma"/>
                <a:sym typeface="Atma"/>
              </a:rPr>
              <a:t>¿Qué sabemos?</a:t>
            </a:r>
            <a:endParaRPr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4160675" y="743825"/>
            <a:ext cx="9213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latin typeface="Atma"/>
                <a:ea typeface="Atma"/>
                <a:cs typeface="Atma"/>
                <a:sym typeface="Atma"/>
              </a:rPr>
              <a:t>¿</a:t>
            </a:r>
            <a:r>
              <a:rPr lang="es-419" sz="1100">
                <a:latin typeface="Atma"/>
                <a:ea typeface="Atma"/>
                <a:cs typeface="Atma"/>
                <a:sym typeface="Atma"/>
              </a:rPr>
              <a:t>Qué nos preguntamos?</a:t>
            </a:r>
            <a:endParaRPr sz="1100"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4088450" y="841200"/>
            <a:ext cx="45225" cy="2397000"/>
          </a:xfrm>
          <a:custGeom>
            <a:rect b="b" l="l" r="r" t="t"/>
            <a:pathLst>
              <a:path extrusionOk="0" h="95880" w="1809">
                <a:moveTo>
                  <a:pt x="0" y="0"/>
                </a:moveTo>
                <a:cubicBezTo>
                  <a:pt x="0" y="31966"/>
                  <a:pt x="1809" y="63914"/>
                  <a:pt x="1809" y="9588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" name="Google Shape;76;p14"/>
          <p:cNvSpPr/>
          <p:nvPr/>
        </p:nvSpPr>
        <p:spPr>
          <a:xfrm>
            <a:off x="3211050" y="1266325"/>
            <a:ext cx="1872375" cy="36200"/>
          </a:xfrm>
          <a:custGeom>
            <a:rect b="b" l="l" r="r" t="t"/>
            <a:pathLst>
              <a:path extrusionOk="0" h="1448" w="74895">
                <a:moveTo>
                  <a:pt x="0" y="0"/>
                </a:moveTo>
                <a:cubicBezTo>
                  <a:pt x="24970" y="0"/>
                  <a:pt x="49925" y="1448"/>
                  <a:pt x="74895" y="1448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Google Shape;77;p14"/>
          <p:cNvSpPr/>
          <p:nvPr/>
        </p:nvSpPr>
        <p:spPr>
          <a:xfrm>
            <a:off x="3250250" y="841200"/>
            <a:ext cx="45225" cy="2397000"/>
          </a:xfrm>
          <a:custGeom>
            <a:rect b="b" l="l" r="r" t="t"/>
            <a:pathLst>
              <a:path extrusionOk="0" h="95880" w="1809">
                <a:moveTo>
                  <a:pt x="0" y="0"/>
                </a:moveTo>
                <a:cubicBezTo>
                  <a:pt x="0" y="31966"/>
                  <a:pt x="1809" y="63914"/>
                  <a:pt x="1809" y="9588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" name="Google Shape;78;p14"/>
          <p:cNvSpPr/>
          <p:nvPr/>
        </p:nvSpPr>
        <p:spPr>
          <a:xfrm>
            <a:off x="5002850" y="841200"/>
            <a:ext cx="45225" cy="2397000"/>
          </a:xfrm>
          <a:custGeom>
            <a:rect b="b" l="l" r="r" t="t"/>
            <a:pathLst>
              <a:path extrusionOk="0" h="95880" w="1809">
                <a:moveTo>
                  <a:pt x="0" y="0"/>
                </a:moveTo>
                <a:cubicBezTo>
                  <a:pt x="0" y="31966"/>
                  <a:pt x="1809" y="63914"/>
                  <a:pt x="1809" y="9588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/>
          <p:nvPr/>
        </p:nvSpPr>
        <p:spPr>
          <a:xfrm>
            <a:off x="91250" y="1701875"/>
            <a:ext cx="1805700" cy="1805700"/>
          </a:xfrm>
          <a:prstGeom prst="ellipse">
            <a:avLst/>
          </a:prstGeom>
          <a:solidFill>
            <a:srgbClr val="FFFFFF">
              <a:alpha val="59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1843850" y="939875"/>
            <a:ext cx="1805700" cy="1805700"/>
          </a:xfrm>
          <a:prstGeom prst="ellipse">
            <a:avLst/>
          </a:prstGeom>
          <a:solidFill>
            <a:srgbClr val="FFFFFF">
              <a:alpha val="59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3520250" y="1701875"/>
            <a:ext cx="1805700" cy="1805700"/>
          </a:xfrm>
          <a:prstGeom prst="ellipse">
            <a:avLst/>
          </a:prstGeom>
          <a:solidFill>
            <a:srgbClr val="FFFFFF">
              <a:alpha val="597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 flipH="1">
            <a:off x="75" y="0"/>
            <a:ext cx="5400000" cy="342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 txBox="1"/>
          <p:nvPr/>
        </p:nvSpPr>
        <p:spPr>
          <a:xfrm>
            <a:off x="76202" y="360667"/>
            <a:ext cx="11070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0">
                <a:latin typeface="Spartan Thin"/>
                <a:ea typeface="Spartan Thin"/>
                <a:cs typeface="Spartan Thin"/>
                <a:sym typeface="Spartan Thin"/>
              </a:rPr>
              <a:t>2</a:t>
            </a:r>
            <a:endParaRPr sz="80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1183199" y="516556"/>
            <a:ext cx="69873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latin typeface="Spartan Thin"/>
                <a:ea typeface="Spartan Thin"/>
                <a:cs typeface="Spartan Thin"/>
                <a:sym typeface="Spartan Thin"/>
              </a:rPr>
              <a:t>DESARROLLO</a:t>
            </a:r>
            <a:endParaRPr sz="3600">
              <a:solidFill>
                <a:srgbClr val="000000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50" y="1757025"/>
            <a:ext cx="2040023" cy="204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6375" y="1032276"/>
            <a:ext cx="1805701" cy="180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2250" y="1883950"/>
            <a:ext cx="1716050" cy="17160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1170821" y="1260095"/>
            <a:ext cx="611300" cy="358950"/>
          </a:xfrm>
          <a:custGeom>
            <a:rect b="b" l="l" r="r" t="t"/>
            <a:pathLst>
              <a:path extrusionOk="0" h="14358" w="24452">
                <a:moveTo>
                  <a:pt x="870" y="14358"/>
                </a:moveTo>
                <a:cubicBezTo>
                  <a:pt x="870" y="11013"/>
                  <a:pt x="-986" y="7106"/>
                  <a:pt x="870" y="4323"/>
                </a:cubicBezTo>
                <a:cubicBezTo>
                  <a:pt x="5248" y="-2240"/>
                  <a:pt x="20921" y="-725"/>
                  <a:pt x="24452" y="633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93" name="Google Shape;93;p15"/>
          <p:cNvSpPr/>
          <p:nvPr/>
        </p:nvSpPr>
        <p:spPr>
          <a:xfrm flipH="1" rot="-9473947">
            <a:off x="3090887" y="2868974"/>
            <a:ext cx="675415" cy="418675"/>
          </a:xfrm>
          <a:custGeom>
            <a:rect b="b" l="l" r="r" t="t"/>
            <a:pathLst>
              <a:path extrusionOk="0" h="14358" w="24452">
                <a:moveTo>
                  <a:pt x="870" y="14358"/>
                </a:moveTo>
                <a:cubicBezTo>
                  <a:pt x="870" y="11013"/>
                  <a:pt x="-986" y="7106"/>
                  <a:pt x="870" y="4323"/>
                </a:cubicBezTo>
                <a:cubicBezTo>
                  <a:pt x="5248" y="-2240"/>
                  <a:pt x="20921" y="-725"/>
                  <a:pt x="24452" y="633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 flipH="1">
            <a:off x="75" y="0"/>
            <a:ext cx="5400000" cy="342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215275" y="457000"/>
            <a:ext cx="16722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latin typeface="Spartan Thin"/>
                <a:ea typeface="Spartan Thin"/>
                <a:cs typeface="Spartan Thin"/>
                <a:sym typeface="Spartan Thin"/>
              </a:rPr>
              <a:t>ACTIVIDAD</a:t>
            </a:r>
            <a:endParaRPr sz="1800">
              <a:solidFill>
                <a:srgbClr val="000000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215275" y="748025"/>
            <a:ext cx="1507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latin typeface="Atma"/>
                <a:ea typeface="Atma"/>
                <a:cs typeface="Atma"/>
                <a:sym typeface="Atma"/>
              </a:rPr>
              <a:t>  … y Acción!</a:t>
            </a:r>
            <a:endParaRPr sz="2100"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-2975" y="-108475"/>
            <a:ext cx="54000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230875" y="1056575"/>
            <a:ext cx="16722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/>
              <a:t>Definir niño o niña núcleo en secreto, con poder </a:t>
            </a:r>
            <a:r>
              <a:rPr lang="es-419" sz="900"/>
              <a:t>transferible</a:t>
            </a:r>
            <a:r>
              <a:rPr lang="es-419" sz="900"/>
              <a:t> de acreción. Docente </a:t>
            </a:r>
            <a:r>
              <a:rPr lang="es-419" sz="900"/>
              <a:t>aplaude</a:t>
            </a:r>
            <a:r>
              <a:rPr lang="es-419" sz="900"/>
              <a:t> para iniciar.</a:t>
            </a:r>
            <a:endParaRPr sz="800"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3">
            <a:alphaModFix/>
          </a:blip>
          <a:srcRect b="26662" l="39948" r="22005" t="34144"/>
          <a:stretch/>
        </p:blipFill>
        <p:spPr>
          <a:xfrm>
            <a:off x="874150" y="1939838"/>
            <a:ext cx="1059425" cy="109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4">
            <a:alphaModFix/>
          </a:blip>
          <a:srcRect b="20280" l="19233" r="15347" t="16304"/>
          <a:stretch/>
        </p:blipFill>
        <p:spPr>
          <a:xfrm>
            <a:off x="1987850" y="895630"/>
            <a:ext cx="1507799" cy="146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5">
            <a:alphaModFix/>
          </a:blip>
          <a:srcRect b="28561" l="26788" r="0" t="0"/>
          <a:stretch/>
        </p:blipFill>
        <p:spPr>
          <a:xfrm>
            <a:off x="3650175" y="375700"/>
            <a:ext cx="1746852" cy="170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 flipH="1" rot="8100220">
            <a:off x="1947889" y="2335570"/>
            <a:ext cx="675397" cy="418695"/>
          </a:xfrm>
          <a:custGeom>
            <a:rect b="b" l="l" r="r" t="t"/>
            <a:pathLst>
              <a:path extrusionOk="0" h="14358" w="24452">
                <a:moveTo>
                  <a:pt x="870" y="14358"/>
                </a:moveTo>
                <a:cubicBezTo>
                  <a:pt x="870" y="11013"/>
                  <a:pt x="-986" y="7106"/>
                  <a:pt x="870" y="4323"/>
                </a:cubicBezTo>
                <a:cubicBezTo>
                  <a:pt x="5248" y="-2240"/>
                  <a:pt x="20921" y="-725"/>
                  <a:pt x="24452" y="633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07" name="Google Shape;107;p16"/>
          <p:cNvSpPr/>
          <p:nvPr/>
        </p:nvSpPr>
        <p:spPr>
          <a:xfrm flipH="1" rot="10555240">
            <a:off x="3471885" y="2030768"/>
            <a:ext cx="675425" cy="418702"/>
          </a:xfrm>
          <a:custGeom>
            <a:rect b="b" l="l" r="r" t="t"/>
            <a:pathLst>
              <a:path extrusionOk="0" h="14358" w="24452">
                <a:moveTo>
                  <a:pt x="870" y="14358"/>
                </a:moveTo>
                <a:cubicBezTo>
                  <a:pt x="870" y="11013"/>
                  <a:pt x="-986" y="7106"/>
                  <a:pt x="870" y="4323"/>
                </a:cubicBezTo>
                <a:cubicBezTo>
                  <a:pt x="5248" y="-2240"/>
                  <a:pt x="20921" y="-725"/>
                  <a:pt x="24452" y="6330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108" name="Google Shape;108;p16"/>
          <p:cNvSpPr/>
          <p:nvPr/>
        </p:nvSpPr>
        <p:spPr>
          <a:xfrm>
            <a:off x="325200" y="2472950"/>
            <a:ext cx="614700" cy="21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325200" y="2389450"/>
            <a:ext cx="43452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latin typeface="Arimo"/>
                <a:ea typeface="Arimo"/>
                <a:cs typeface="Arimo"/>
                <a:sym typeface="Arimo"/>
              </a:rPr>
              <a:t>núcleo</a:t>
            </a:r>
            <a:endParaRPr sz="12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10" name="Google Shape;110;p16"/>
          <p:cNvSpPr txBox="1"/>
          <p:nvPr/>
        </p:nvSpPr>
        <p:spPr>
          <a:xfrm>
            <a:off x="2695576" y="2267198"/>
            <a:ext cx="4797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latin typeface="Spartan Thin"/>
                <a:ea typeface="Spartan Thin"/>
                <a:cs typeface="Spartan Thin"/>
                <a:sym typeface="Spartan Thin"/>
              </a:rPr>
              <a:t>2</a:t>
            </a:r>
            <a:endParaRPr sz="40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111" name="Google Shape;111;p16"/>
          <p:cNvSpPr txBox="1"/>
          <p:nvPr/>
        </p:nvSpPr>
        <p:spPr>
          <a:xfrm>
            <a:off x="1019176" y="2800598"/>
            <a:ext cx="4797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latin typeface="Spartan Thin"/>
                <a:ea typeface="Spartan Thin"/>
                <a:cs typeface="Spartan Thin"/>
                <a:sym typeface="Spartan Thin"/>
              </a:rPr>
              <a:t>1</a:t>
            </a:r>
            <a:endParaRPr sz="40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4524376" y="1886198"/>
            <a:ext cx="4797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000">
                <a:latin typeface="Spartan Thin"/>
                <a:ea typeface="Spartan Thin"/>
                <a:cs typeface="Spartan Thin"/>
                <a:sym typeface="Spartan Thin"/>
              </a:rPr>
              <a:t>4</a:t>
            </a:r>
            <a:endParaRPr sz="4000">
              <a:latin typeface="Spartan Thin"/>
              <a:ea typeface="Spartan Thin"/>
              <a:cs typeface="Spartan Thin"/>
              <a:sym typeface="Spartan Th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/>
          <p:nvPr/>
        </p:nvSpPr>
        <p:spPr>
          <a:xfrm flipH="1">
            <a:off x="75" y="0"/>
            <a:ext cx="5400000" cy="342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76202" y="360667"/>
            <a:ext cx="1107000" cy="19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0">
                <a:latin typeface="Spartan Thin"/>
                <a:ea typeface="Spartan Thin"/>
                <a:cs typeface="Spartan Thin"/>
                <a:sym typeface="Spartan Thin"/>
              </a:rPr>
              <a:t>3</a:t>
            </a:r>
            <a:endParaRPr sz="8000"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1183199" y="516556"/>
            <a:ext cx="69873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latin typeface="Spartan Thin"/>
                <a:ea typeface="Spartan Thin"/>
                <a:cs typeface="Spartan Thin"/>
                <a:sym typeface="Spartan Thin"/>
              </a:rPr>
              <a:t>CIERRE</a:t>
            </a:r>
            <a:endParaRPr sz="3600">
              <a:solidFill>
                <a:srgbClr val="000000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120" name="Google Shape;120;p17"/>
          <p:cNvSpPr txBox="1"/>
          <p:nvPr/>
        </p:nvSpPr>
        <p:spPr>
          <a:xfrm>
            <a:off x="1187225" y="1168304"/>
            <a:ext cx="6373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rgbClr val="666666"/>
                </a:solidFill>
                <a:latin typeface="Spartan"/>
                <a:ea typeface="Spartan"/>
                <a:cs typeface="Spartan"/>
                <a:sym typeface="Spartan"/>
              </a:rPr>
              <a:t>Formemos Planetas</a:t>
            </a:r>
            <a:endParaRPr b="1" sz="1900">
              <a:solidFill>
                <a:srgbClr val="666666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1" name="Google Shape;121;p17"/>
          <p:cNvSpPr txBox="1"/>
          <p:nvPr/>
        </p:nvSpPr>
        <p:spPr>
          <a:xfrm>
            <a:off x="1695450" y="1759094"/>
            <a:ext cx="3304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latin typeface="Atma"/>
                <a:ea typeface="Atma"/>
                <a:cs typeface="Atma"/>
                <a:sym typeface="Atma"/>
              </a:rPr>
              <a:t>Para seguir explorando</a:t>
            </a:r>
            <a:endParaRPr sz="2100"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1695450" y="2182667"/>
            <a:ext cx="34317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¿Por qué la luna logra tapar al sol por completo, si es más pequeña que el sol? </a:t>
            </a:r>
            <a:endParaRPr sz="1100"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rgbClr val="434343"/>
                </a:solidFill>
                <a:latin typeface="Arimo"/>
                <a:ea typeface="Arimo"/>
                <a:cs typeface="Arimo"/>
                <a:sym typeface="Arimo"/>
              </a:rPr>
              <a:t>¿Cómo podemos calcular dónde y en cuánto tiempo será el próximo eclipse solar y lunar? </a:t>
            </a:r>
            <a:endParaRPr sz="1100">
              <a:solidFill>
                <a:srgbClr val="434343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23" name="Google Shape;123;p17"/>
          <p:cNvSpPr/>
          <p:nvPr/>
        </p:nvSpPr>
        <p:spPr>
          <a:xfrm flipH="1" rot="727325">
            <a:off x="3690719" y="488729"/>
            <a:ext cx="1581463" cy="965699"/>
          </a:xfrm>
          <a:prstGeom prst="ellipse">
            <a:avLst/>
          </a:prstGeom>
          <a:solidFill>
            <a:srgbClr val="EEEEEE">
              <a:alpha val="411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7"/>
          <p:cNvSpPr txBox="1"/>
          <p:nvPr/>
        </p:nvSpPr>
        <p:spPr>
          <a:xfrm rot="762335">
            <a:off x="3768188" y="662027"/>
            <a:ext cx="1497673" cy="5058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000">
                <a:solidFill>
                  <a:schemeClr val="dk1"/>
                </a:solidFill>
                <a:latin typeface="Atma"/>
                <a:ea typeface="Atma"/>
                <a:cs typeface="Atma"/>
                <a:sym typeface="Atma"/>
              </a:rPr>
              <a:t>los y las científicas siempre tienen preguntas, eso los lleva a seguir explorando</a:t>
            </a:r>
            <a:endParaRPr sz="1300">
              <a:latin typeface="Atma"/>
              <a:ea typeface="Atma"/>
              <a:cs typeface="Atma"/>
              <a:sym typeface="Atma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00" y="1800000"/>
            <a:ext cx="1495199" cy="149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 flipH="1">
            <a:off x="75" y="0"/>
            <a:ext cx="5400000" cy="3429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8"/>
          <p:cNvSpPr txBox="1"/>
          <p:nvPr/>
        </p:nvSpPr>
        <p:spPr>
          <a:xfrm>
            <a:off x="200161" y="462276"/>
            <a:ext cx="6373800" cy="10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latin typeface="Spartan Thin"/>
                <a:ea typeface="Spartan Thin"/>
                <a:cs typeface="Spartan Thin"/>
                <a:sym typeface="Spartan Thin"/>
              </a:rPr>
              <a:t>ACTIVIDAD</a:t>
            </a:r>
            <a:endParaRPr sz="1800">
              <a:solidFill>
                <a:srgbClr val="000000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1796825" y="1168304"/>
            <a:ext cx="6373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FFFFFF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200150" y="829800"/>
            <a:ext cx="33048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80400" lIns="80400" spcFirstLastPara="1" rIns="80400" wrap="square" tIns="80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latin typeface="Atma"/>
                <a:ea typeface="Atma"/>
                <a:cs typeface="Atma"/>
                <a:sym typeface="Atma"/>
              </a:rPr>
              <a:t>Análisis</a:t>
            </a:r>
            <a:endParaRPr sz="2100">
              <a:latin typeface="Atma"/>
              <a:ea typeface="Atma"/>
              <a:cs typeface="Atma"/>
              <a:sym typeface="Atma"/>
            </a:endParaRPr>
          </a:p>
        </p:txBody>
      </p:sp>
      <p:sp>
        <p:nvSpPr>
          <p:cNvPr id="134" name="Google Shape;134;p18"/>
          <p:cNvSpPr txBox="1"/>
          <p:nvPr/>
        </p:nvSpPr>
        <p:spPr>
          <a:xfrm>
            <a:off x="202250" y="1162500"/>
            <a:ext cx="50364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rPr>
              <a:t>Cada uno debe revisar lo realizado al inicio con las preguntas de la tarjeta 1. </a:t>
            </a:r>
            <a:endParaRPr sz="1100">
              <a:solidFill>
                <a:schemeClr val="dk2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rPr>
              <a:t>¿Aprendiste algo nuevo? ¿Lo que creías estaba bien? ¿Tienes nuevas preguntas? </a:t>
            </a:r>
            <a:endParaRPr sz="1100">
              <a:solidFill>
                <a:schemeClr val="dk2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5" name="Google Shape;135;p18"/>
          <p:cNvSpPr txBox="1"/>
          <p:nvPr/>
        </p:nvSpPr>
        <p:spPr>
          <a:xfrm>
            <a:off x="219400" y="1936197"/>
            <a:ext cx="30000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solidFill>
                  <a:schemeClr val="dk1"/>
                </a:solidFill>
                <a:latin typeface="Atma"/>
                <a:ea typeface="Atma"/>
                <a:cs typeface="Atma"/>
                <a:sym typeface="Atma"/>
              </a:rPr>
              <a:t>Evaluación</a:t>
            </a:r>
            <a:endParaRPr/>
          </a:p>
        </p:txBody>
      </p:sp>
      <p:sp>
        <p:nvSpPr>
          <p:cNvPr id="136" name="Google Shape;136;p18"/>
          <p:cNvSpPr txBox="1"/>
          <p:nvPr/>
        </p:nvSpPr>
        <p:spPr>
          <a:xfrm>
            <a:off x="219400" y="2333917"/>
            <a:ext cx="29382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7" name="Google Shape;137;p18"/>
          <p:cNvSpPr txBox="1"/>
          <p:nvPr/>
        </p:nvSpPr>
        <p:spPr>
          <a:xfrm>
            <a:off x="200150" y="2182400"/>
            <a:ext cx="5036400" cy="11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100">
                <a:solidFill>
                  <a:schemeClr val="dk2"/>
                </a:solidFill>
                <a:latin typeface="Arimo"/>
                <a:ea typeface="Arimo"/>
                <a:cs typeface="Arimo"/>
                <a:sym typeface="Arimo"/>
              </a:rPr>
              <a:t>En grupos construyan una representación gráfica de entre 3 a 5 imágenes o escenas, para representar las fases de la formación planetaria por medio de la acreción. Deberán acompañar de una breve descripción en cada fase representada.  Pueden usar cualquier técnica, comic, mapa conceptual u otro. </a:t>
            </a:r>
            <a:endParaRPr sz="1100">
              <a:solidFill>
                <a:schemeClr val="dk2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Arimo"/>
              <a:ea typeface="Arimo"/>
              <a:cs typeface="Arimo"/>
              <a:sym typeface="Arim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