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8640000" cx="6840000"/>
  <p:notesSz cx="6858000" cy="9144000"/>
  <p:embeddedFontLst>
    <p:embeddedFont>
      <p:font typeface="Spartan"/>
      <p:regular r:id="rId11"/>
      <p:bold r:id="rId12"/>
    </p:embeddedFont>
    <p:embeddedFont>
      <p:font typeface="Arimo"/>
      <p:regular r:id="rId13"/>
      <p:bold r:id="rId14"/>
      <p:italic r:id="rId15"/>
      <p:boldItalic r:id="rId16"/>
    </p:embeddedFont>
    <p:embeddedFont>
      <p:font typeface="Atma"/>
      <p:regular r:id="rId17"/>
      <p:bold r:id="rId18"/>
    </p:embeddedFont>
    <p:embeddedFont>
      <p:font typeface="Spartan Thin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721">
          <p15:clr>
            <a:srgbClr val="A4A3A4"/>
          </p15:clr>
        </p15:guide>
        <p15:guide id="2" pos="2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721" orient="horz"/>
        <p:guide pos="215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Spartan-regular.fntdata"/><Relationship Id="rId10" Type="http://schemas.openxmlformats.org/officeDocument/2006/relationships/slide" Target="slides/slide5.xml"/><Relationship Id="rId13" Type="http://schemas.openxmlformats.org/officeDocument/2006/relationships/font" Target="fonts/Arimo-regular.fntdata"/><Relationship Id="rId12" Type="http://schemas.openxmlformats.org/officeDocument/2006/relationships/font" Target="fonts/Spartan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imo-italic.fntdata"/><Relationship Id="rId14" Type="http://schemas.openxmlformats.org/officeDocument/2006/relationships/font" Target="fonts/Arimo-bold.fntdata"/><Relationship Id="rId17" Type="http://schemas.openxmlformats.org/officeDocument/2006/relationships/font" Target="fonts/Atma-regular.fntdata"/><Relationship Id="rId16" Type="http://schemas.openxmlformats.org/officeDocument/2006/relationships/font" Target="fonts/Arimo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SpartanThin-bold.fntdata"/><Relationship Id="rId6" Type="http://schemas.openxmlformats.org/officeDocument/2006/relationships/slide" Target="slides/slide1.xml"/><Relationship Id="rId18" Type="http://schemas.openxmlformats.org/officeDocument/2006/relationships/font" Target="fonts/Atm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c35ed0915_0_64:notes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c35ed091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c6899b06f_0_0:notes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c6899b0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35ed0915_0_10:notes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35ed091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c35ed0915_0_31:notes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c35ed091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c35ed0915_0_51:notes"/>
          <p:cNvSpPr/>
          <p:nvPr>
            <p:ph idx="2" type="sldImg"/>
          </p:nvPr>
        </p:nvSpPr>
        <p:spPr>
          <a:xfrm>
            <a:off x="2072009" y="685800"/>
            <a:ext cx="2714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c35ed091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168" y="1250730"/>
            <a:ext cx="6373800" cy="3447900"/>
          </a:xfrm>
          <a:prstGeom prst="rect">
            <a:avLst/>
          </a:prstGeom>
        </p:spPr>
        <p:txBody>
          <a:bodyPr anchorCtr="0" anchor="b" bIns="80400" lIns="80400" spcFirstLastPara="1" rIns="80400" wrap="square" tIns="80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161" y="4760735"/>
            <a:ext cx="6373800" cy="13314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161" y="1858058"/>
            <a:ext cx="6373800" cy="3298500"/>
          </a:xfrm>
          <a:prstGeom prst="rect">
            <a:avLst/>
          </a:prstGeom>
        </p:spPr>
        <p:txBody>
          <a:bodyPr anchorCtr="0" anchor="b" bIns="80400" lIns="80400" spcFirstLastPara="1" rIns="80400" wrap="square" tIns="80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600"/>
              <a:buNone/>
              <a:defRPr sz="10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161" y="5295076"/>
            <a:ext cx="6373800" cy="21855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161" y="3612976"/>
            <a:ext cx="6373800" cy="14139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161" y="74754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161" y="1935916"/>
            <a:ext cx="6373800" cy="573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161" y="74754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161" y="1935916"/>
            <a:ext cx="2991900" cy="573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8450" lvl="1" marL="9144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14787" y="1935916"/>
            <a:ext cx="2991900" cy="573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8450" lvl="1" marL="9144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161" y="74754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161" y="933291"/>
            <a:ext cx="2100600" cy="1269600"/>
          </a:xfrm>
          <a:prstGeom prst="rect">
            <a:avLst/>
          </a:prstGeom>
        </p:spPr>
        <p:txBody>
          <a:bodyPr anchorCtr="0" anchor="b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161" y="2334236"/>
            <a:ext cx="2100600" cy="53406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14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14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14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1400"/>
              </a:spcBef>
              <a:spcAft>
                <a:spcPts val="14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6722" y="756157"/>
            <a:ext cx="4763100" cy="68718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0000" y="-210"/>
            <a:ext cx="3420000" cy="86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8602" y="2071475"/>
            <a:ext cx="3025800" cy="2490000"/>
          </a:xfrm>
          <a:prstGeom prst="rect">
            <a:avLst/>
          </a:prstGeom>
        </p:spPr>
        <p:txBody>
          <a:bodyPr anchorCtr="0" anchor="b" bIns="80400" lIns="80400" spcFirstLastPara="1" rIns="80400" wrap="square" tIns="80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8602" y="4708577"/>
            <a:ext cx="3025800" cy="20745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694902" y="1216294"/>
            <a:ext cx="2870100" cy="62070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14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14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161" y="7106478"/>
            <a:ext cx="4487400" cy="10164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</p:spPr>
        <p:txBody>
          <a:bodyPr anchorCtr="0" anchor="ctr" bIns="80400" lIns="80400" spcFirstLastPara="1" rIns="80400" wrap="square" tIns="804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161" y="747549"/>
            <a:ext cx="6373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161" y="1935916"/>
            <a:ext cx="6373800" cy="57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04800" lvl="1" marL="9144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37665" y="7833225"/>
            <a:ext cx="410400" cy="6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0400" lIns="80400" spcFirstLastPara="1" rIns="80400" wrap="square" tIns="80400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</a:defRPr>
            </a:lvl1pPr>
            <a:lvl2pPr lvl="1" algn="r">
              <a:buNone/>
              <a:defRPr sz="900">
                <a:solidFill>
                  <a:schemeClr val="dk2"/>
                </a:solidFill>
              </a:defRPr>
            </a:lvl2pPr>
            <a:lvl3pPr lvl="2" algn="r">
              <a:buNone/>
              <a:defRPr sz="900">
                <a:solidFill>
                  <a:schemeClr val="dk2"/>
                </a:solidFill>
              </a:defRPr>
            </a:lvl3pPr>
            <a:lvl4pPr lvl="3" algn="r">
              <a:buNone/>
              <a:defRPr sz="900">
                <a:solidFill>
                  <a:schemeClr val="dk2"/>
                </a:solidFill>
              </a:defRPr>
            </a:lvl4pPr>
            <a:lvl5pPr lvl="4" algn="r">
              <a:buNone/>
              <a:defRPr sz="900">
                <a:solidFill>
                  <a:schemeClr val="dk2"/>
                </a:solidFill>
              </a:defRPr>
            </a:lvl5pPr>
            <a:lvl6pPr lvl="5" algn="r">
              <a:buNone/>
              <a:defRPr sz="900">
                <a:solidFill>
                  <a:schemeClr val="dk2"/>
                </a:solidFill>
              </a:defRPr>
            </a:lvl6pPr>
            <a:lvl7pPr lvl="6" algn="r">
              <a:buNone/>
              <a:defRPr sz="900">
                <a:solidFill>
                  <a:schemeClr val="dk2"/>
                </a:solidFill>
              </a:defRPr>
            </a:lvl7pPr>
            <a:lvl8pPr lvl="7" algn="r">
              <a:buNone/>
              <a:defRPr sz="900">
                <a:solidFill>
                  <a:schemeClr val="dk2"/>
                </a:solidFill>
              </a:defRPr>
            </a:lvl8pPr>
            <a:lvl9pPr lvl="8" algn="r">
              <a:buNone/>
              <a:defRPr sz="9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1" Type="http://schemas.openxmlformats.org/officeDocument/2006/relationships/image" Target="../media/image18.png"/><Relationship Id="rId10" Type="http://schemas.openxmlformats.org/officeDocument/2006/relationships/image" Target="../media/image23.png"/><Relationship Id="rId12" Type="http://schemas.openxmlformats.org/officeDocument/2006/relationships/image" Target="../media/image12.png"/><Relationship Id="rId9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11" Type="http://schemas.openxmlformats.org/officeDocument/2006/relationships/image" Target="../media/image13.png"/><Relationship Id="rId10" Type="http://schemas.openxmlformats.org/officeDocument/2006/relationships/image" Target="../media/image20.png"/><Relationship Id="rId9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4275" y="0"/>
            <a:ext cx="7264274" cy="924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0" l="0" r="0" t="21593"/>
          <a:stretch/>
        </p:blipFill>
        <p:spPr>
          <a:xfrm rot="-568145">
            <a:off x="3427775" y="2146389"/>
            <a:ext cx="2404472" cy="188529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920000" y="80755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C6E27"/>
                </a:solidFill>
                <a:latin typeface="Spartan"/>
                <a:ea typeface="Spartan"/>
                <a:cs typeface="Spartan"/>
                <a:sym typeface="Spartan"/>
              </a:rPr>
              <a:t>www.universoinclusivo.org</a:t>
            </a:r>
            <a:endParaRPr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8713" y="5488600"/>
            <a:ext cx="1121753" cy="112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78610">
            <a:off x="4910055" y="708082"/>
            <a:ext cx="1782110" cy="178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2050" y="3520575"/>
            <a:ext cx="2151623" cy="215162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0" y="1139700"/>
            <a:ext cx="6840000" cy="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200">
                <a:solidFill>
                  <a:srgbClr val="FC6E27"/>
                </a:solidFill>
                <a:latin typeface="Spartan Thin"/>
                <a:ea typeface="Spartan Thin"/>
                <a:cs typeface="Spartan Thin"/>
                <a:sym typeface="Spartan Thin"/>
              </a:rPr>
              <a:t>FAMILIA SOLAR</a:t>
            </a:r>
            <a:endParaRPr sz="4200">
              <a:solidFill>
                <a:srgbClr val="FC6E27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2025" y="5866078"/>
            <a:ext cx="1184025" cy="11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6477" y="6201360"/>
            <a:ext cx="1184025" cy="118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6825" y="6696075"/>
            <a:ext cx="1121753" cy="112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11">
            <a:alphaModFix/>
          </a:blip>
          <a:srcRect b="0" l="0" r="45064" t="24579"/>
          <a:stretch/>
        </p:blipFill>
        <p:spPr>
          <a:xfrm>
            <a:off x="6329100" y="0"/>
            <a:ext cx="510900" cy="7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2">
            <a:alphaModFix/>
          </a:blip>
          <a:srcRect b="53883" l="73875" r="0" t="0"/>
          <a:stretch/>
        </p:blipFill>
        <p:spPr>
          <a:xfrm>
            <a:off x="0" y="5889350"/>
            <a:ext cx="1549448" cy="275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276225" y="6167025"/>
            <a:ext cx="6268800" cy="1748100"/>
          </a:xfrm>
          <a:prstGeom prst="roundRect">
            <a:avLst>
              <a:gd fmla="val 16667" name="adj"/>
            </a:avLst>
          </a:prstGeom>
          <a:solidFill>
            <a:srgbClr val="FC6E27">
              <a:alpha val="84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>
            <p:ph type="title"/>
          </p:nvPr>
        </p:nvSpPr>
        <p:spPr>
          <a:xfrm>
            <a:off x="444811" y="366574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ACTIVIDAD</a:t>
            </a:r>
            <a:endParaRPr sz="36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72" name="Google Shape;72;p14"/>
          <p:cNvSpPr txBox="1"/>
          <p:nvPr>
            <p:ph type="title"/>
          </p:nvPr>
        </p:nvSpPr>
        <p:spPr>
          <a:xfrm>
            <a:off x="438961" y="93139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Familia Solar</a:t>
            </a:r>
            <a:endParaRPr b="1" sz="1900">
              <a:solidFill>
                <a:schemeClr val="l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73" name="Google Shape;73;p14"/>
          <p:cNvSpPr txBox="1"/>
          <p:nvPr>
            <p:ph type="title"/>
          </p:nvPr>
        </p:nvSpPr>
        <p:spPr>
          <a:xfrm>
            <a:off x="444807" y="2429400"/>
            <a:ext cx="22194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Propósito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4" name="Google Shape;74;p14"/>
          <p:cNvSpPr txBox="1"/>
          <p:nvPr>
            <p:ph type="title"/>
          </p:nvPr>
        </p:nvSpPr>
        <p:spPr>
          <a:xfrm>
            <a:off x="2690007" y="2422375"/>
            <a:ext cx="22194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Materiales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5" name="Google Shape;75;p14"/>
          <p:cNvSpPr txBox="1"/>
          <p:nvPr>
            <p:ph type="title"/>
          </p:nvPr>
        </p:nvSpPr>
        <p:spPr>
          <a:xfrm>
            <a:off x="4544407" y="2429400"/>
            <a:ext cx="22194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Tips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44800" y="1302775"/>
            <a:ext cx="61002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</a:rPr>
              <a:t>Representar el sistema solar, estático y en movimiento en un espacio amplio. Para realizarlo usaremos distancia de nudos como unidad de medida y diferentes tamaños de esferas para representar a los planetas. Posteriormente, cuando estén claras las dimensiones y escalas, se hará en movimiento, donde los estudiantes representarán a los planetas, el Sol y la Luna, girando en sus respectivas órbitas.</a:t>
            </a:r>
            <a:endParaRPr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1920000" y="80755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C6E27"/>
                </a:solidFill>
                <a:latin typeface="Spartan"/>
                <a:ea typeface="Spartan"/>
                <a:cs typeface="Spartan"/>
                <a:sym typeface="Spartan"/>
              </a:rPr>
              <a:t>www.universoinclusivo.org</a:t>
            </a:r>
            <a:endParaRPr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-10750" y="0"/>
            <a:ext cx="6850800" cy="195300"/>
          </a:xfrm>
          <a:prstGeom prst="rect">
            <a:avLst/>
          </a:prstGeom>
          <a:solidFill>
            <a:srgbClr val="FC6E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423000" y="2858200"/>
            <a:ext cx="19527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Representar el sistema solar, estático y en movimiento, con el fin de comprender las distancias reales y alta actividad que este tiene.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2513400" y="2648725"/>
            <a:ext cx="1866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-419" sz="1100">
                <a:solidFill>
                  <a:srgbClr val="FFFFFF"/>
                </a:solidFill>
              </a:rPr>
              <a:t>Cuerda o pita del largo del radio de la cancha de tu colegio</a:t>
            </a:r>
            <a:endParaRPr sz="1100">
              <a:solidFill>
                <a:srgbClr val="FFFFFF"/>
              </a:solidFill>
            </a:endParaRPr>
          </a:p>
          <a:p>
            <a:pPr indent="-165100" lvl="0" marL="26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-419" sz="1100">
                <a:solidFill>
                  <a:srgbClr val="FFFFFF"/>
                </a:solidFill>
              </a:rPr>
              <a:t>Papel higiénico de 1 metro</a:t>
            </a:r>
            <a:endParaRPr sz="1100">
              <a:solidFill>
                <a:srgbClr val="FFFFFF"/>
              </a:solidFill>
            </a:endParaRPr>
          </a:p>
          <a:p>
            <a:pPr indent="-165100" lvl="0" marL="26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-419" sz="1100">
                <a:solidFill>
                  <a:srgbClr val="FFFFFF"/>
                </a:solidFill>
              </a:rPr>
              <a:t>Estudiantes</a:t>
            </a:r>
            <a:endParaRPr sz="1100">
              <a:solidFill>
                <a:srgbClr val="FFFFFF"/>
              </a:solidFill>
            </a:endParaRPr>
          </a:p>
          <a:p>
            <a:pPr indent="-165100" lvl="0" marL="26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s-419" sz="1100">
                <a:solidFill>
                  <a:srgbClr val="FFFFFF"/>
                </a:solidFill>
              </a:rPr>
              <a:t>Lápiz y cuaderno, cámara fotográfica, grabadora  o celular</a:t>
            </a:r>
            <a:endParaRPr sz="1100">
              <a:solidFill>
                <a:srgbClr val="FFFFFF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spcBef>
                <a:spcPts val="19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4495800" y="2782000"/>
            <a:ext cx="20493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Considerar en la explicación inicial el concepto de escalas y de unidades de medida, como convenciones para representaciones más precisas.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1362150" y="6537300"/>
            <a:ext cx="50481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La importancia de probar, de intentar distintas hipótesis para avanzar. El método científico se basa en probar ideas previas, y el proceso permite aprendizajes profundos, además de desarrollar actitudes </a:t>
            </a: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claves</a:t>
            </a: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cómo</a:t>
            </a: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la perseverancia.</a:t>
            </a:r>
            <a:endParaRPr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Acelerar el proceso de descubrimiento de los estudiantes. Si mi planificación es lograr la comprensión en una clase y no se da, la flexibilidad es clave para que el aprendizaje este al centro del curriculum.</a:t>
            </a: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400050" y="6606025"/>
            <a:ext cx="962100" cy="26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00050" y="7173900"/>
            <a:ext cx="657300" cy="26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4"/>
          <p:cNvSpPr txBox="1"/>
          <p:nvPr>
            <p:ph type="title"/>
          </p:nvPr>
        </p:nvSpPr>
        <p:spPr>
          <a:xfrm>
            <a:off x="317525" y="6174837"/>
            <a:ext cx="3622800" cy="3528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000000"/>
                </a:solidFill>
                <a:latin typeface="Atma"/>
                <a:ea typeface="Atma"/>
                <a:cs typeface="Atma"/>
                <a:sym typeface="Atma"/>
              </a:rPr>
              <a:t>Consideraciones para diversificar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latin typeface="Spartan"/>
                <a:ea typeface="Spartan"/>
                <a:cs typeface="Spartan"/>
                <a:sym typeface="Spartan"/>
              </a:rPr>
              <a:t>PROMOVER</a:t>
            </a:r>
            <a:endParaRPr b="1" sz="11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latin typeface="Spartan"/>
                <a:ea typeface="Spartan"/>
                <a:cs typeface="Spartan"/>
                <a:sym typeface="Spartan"/>
              </a:rPr>
              <a:t>EVITAR</a:t>
            </a:r>
            <a:endParaRPr b="1" sz="1100"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b="44836" l="28627" r="29317" t="0"/>
          <a:stretch/>
        </p:blipFill>
        <p:spPr>
          <a:xfrm>
            <a:off x="1199550" y="3925725"/>
            <a:ext cx="1666804" cy="218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4">
            <a:alphaModFix/>
          </a:blip>
          <a:srcRect b="0" l="31608" r="28151" t="44159"/>
          <a:stretch/>
        </p:blipFill>
        <p:spPr>
          <a:xfrm>
            <a:off x="317526" y="4347675"/>
            <a:ext cx="1445229" cy="200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4801" y="3129025"/>
            <a:ext cx="2147828" cy="322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/>
        </p:nvSpPr>
        <p:spPr>
          <a:xfrm>
            <a:off x="392750" y="6139300"/>
            <a:ext cx="3000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</a:t>
            </a: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 curso definan quién será cada planeta del sistema solar, </a:t>
            </a: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como</a:t>
            </a: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el Sol y la Luna. El resto de los estudiantes serán observadores de la experiencia y deberán  registrar preguntas y observaciones que surjan durante la actividad.</a:t>
            </a:r>
            <a:endParaRPr sz="10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952500" y="3502038"/>
            <a:ext cx="54768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PASO 1: Dividir al curso en grupos e iniciar con la activación. A partir de las preguntas reflexionen en torno a lo que infieren en torno a distancia entre elementos del sistema solar.</a:t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PASO 2: Revisar e implementar las 3 etapas que se describen a continuación para crear una unidad de medida para representar el sistema solar a escala.</a:t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PASO 3: Compartan observaciones y preguntas, en grupos trabajen el cierre. </a:t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461761" y="29034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PROCESO</a:t>
            </a:r>
            <a:endParaRPr sz="36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96" name="Google Shape;96;p15"/>
          <p:cNvSpPr txBox="1"/>
          <p:nvPr>
            <p:ph type="title"/>
          </p:nvPr>
        </p:nvSpPr>
        <p:spPr>
          <a:xfrm>
            <a:off x="461761" y="876924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9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Familia Solar</a:t>
            </a:r>
            <a:endParaRPr b="1" sz="1900">
              <a:solidFill>
                <a:srgbClr val="FFFFFF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472825" y="1397925"/>
            <a:ext cx="3304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Preguntas Activadoras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98" name="Google Shape;98;p15"/>
          <p:cNvSpPr txBox="1"/>
          <p:nvPr>
            <p:ph type="title"/>
          </p:nvPr>
        </p:nvSpPr>
        <p:spPr>
          <a:xfrm>
            <a:off x="472825" y="2520950"/>
            <a:ext cx="12813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Desarrollo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7EA5C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61150" y="1794150"/>
            <a:ext cx="60795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Les mostramos una lista de elementos del Sistema Solar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¿A qué distancias crees que se encuentran estos elementos entre ellos?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¿Existirá una unidad de medida para medir las distancias del universo?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450850" y="2825775"/>
            <a:ext cx="60357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Esta actividad idealmente se debe desarrollar en un espacio abierto amplio, con todo el curso. Se </a:t>
            </a:r>
            <a:r>
              <a:rPr lang="es-419" sz="11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reúnen</a:t>
            </a:r>
            <a:r>
              <a:rPr lang="es-419" sz="11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en grupos de 5 o 6 estudiantes a descubrir y visualizar la distancia real, pero a escala entre un planeta y otro en el Sistema Solar a los estudiantes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1920000" y="80755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C6E27"/>
                </a:solidFill>
                <a:latin typeface="Spartan"/>
                <a:ea typeface="Spartan"/>
                <a:cs typeface="Spartan"/>
                <a:sym typeface="Spartan"/>
              </a:rPr>
              <a:t>www.universoinclusivo.org</a:t>
            </a:r>
            <a:endParaRPr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-10750" y="0"/>
            <a:ext cx="6850800" cy="195300"/>
          </a:xfrm>
          <a:prstGeom prst="rect">
            <a:avLst/>
          </a:prstGeom>
          <a:solidFill>
            <a:srgbClr val="FC6E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/>
          <p:nvPr/>
        </p:nvSpPr>
        <p:spPr>
          <a:xfrm>
            <a:off x="2289950" y="4410788"/>
            <a:ext cx="2301300" cy="195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>
            <a:off x="3777625" y="5935663"/>
            <a:ext cx="2405700" cy="195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392750" y="4483125"/>
            <a:ext cx="59247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Corten una tira de papel de un metro aproximado y empiecen a doblar y registrar los elementos: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158750" lvl="0" marL="17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mo"/>
              <a:buChar char="●"/>
            </a:pP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Dobla el papel en 3 un extremo será el Sol otro Neptuno, los dobleces serán Urano y Saturno</a:t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153499" lvl="0" marL="17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mo"/>
              <a:buChar char="●"/>
            </a:pPr>
            <a:r>
              <a:rPr lang="es-419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A mitad de camino entre Saturno y el Sol se encuentra Júpiter.</a:t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158750" lvl="0" marL="17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mo"/>
              <a:buChar char="●"/>
            </a:pP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Entre el Sol y Júpiter se encuentra el Cinturón de Asteroides.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153499" lvl="0" marL="17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mo"/>
              <a:buChar char="●"/>
            </a:pPr>
            <a:r>
              <a:rPr lang="es-419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La distancia entre Marte y el Sol es un tercio de la distancia entre el Sol y Júpiter.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158750" lvl="0" marL="179999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mo"/>
              <a:buChar char="●"/>
            </a:pP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 la mitad entre el Sol y Marte está Mercurio, Venus y la Tierra a distancias similares entre sí.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2432825" y="4334588"/>
            <a:ext cx="23013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ETAPA 1 UNIDAD DE MEDIDA</a:t>
            </a:r>
            <a:endParaRPr sz="1200"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3595825" y="5890725"/>
            <a:ext cx="28386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ETAPA 3 CONSTRUCCIÓN MAQUETA</a:t>
            </a:r>
            <a:endParaRPr sz="1200"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975" y="3505875"/>
            <a:ext cx="434100" cy="4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975" y="3886875"/>
            <a:ext cx="434100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790575" y="5950300"/>
            <a:ext cx="2007900" cy="195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790575" y="5900125"/>
            <a:ext cx="2007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9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ETAPA 2 DEFINIR ROLES</a:t>
            </a:r>
            <a:endParaRPr sz="1200"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" y="7484700"/>
            <a:ext cx="434100" cy="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3547875" y="6123250"/>
            <a:ext cx="29388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>
                <a:solidFill>
                  <a:srgbClr val="FFFFFF"/>
                </a:solidFill>
              </a:rPr>
              <a:t>En la cancha del colegio ubiquen al Sol al centro </a:t>
            </a:r>
            <a:r>
              <a:rPr lang="es-419" sz="1000">
                <a:solidFill>
                  <a:schemeClr val="lt1"/>
                </a:solidFill>
              </a:rPr>
              <a:t>Definan una unidad de medida y usenla para representar, con una cuerda y nudos, los elementos del sistema solar y su distancia a escala. </a:t>
            </a:r>
            <a:r>
              <a:rPr lang="es-419" sz="1000">
                <a:solidFill>
                  <a:srgbClr val="FFFFFF"/>
                </a:solidFill>
              </a:rPr>
              <a:t>Los estudiantes recorrerán con los ojos cerrados por las cuerdas </a:t>
            </a:r>
            <a:r>
              <a:rPr lang="es-419" sz="1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sintiendo los nudos.</a:t>
            </a:r>
            <a:endParaRPr sz="1000"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/>
        </p:nvSpPr>
        <p:spPr>
          <a:xfrm>
            <a:off x="472825" y="2445250"/>
            <a:ext cx="60231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Pide a los estudiantes que de manera individual completen la una rutina de pensamiento “Antes Pensaba, Ahora Pienso”. Después pueden compartir en sus grupos sus reflexiones y llegar a conclusiones comunes.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Integrar otras asignaturas y sus OA pueden permitirle evidenciar su capacidad de transferir el nuevo conocimiento.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40000"/>
              </a:lnSpc>
              <a:spcBef>
                <a:spcPts val="11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9" name="Google Shape;119;p16"/>
          <p:cNvSpPr txBox="1"/>
          <p:nvPr>
            <p:ph type="title"/>
          </p:nvPr>
        </p:nvSpPr>
        <p:spPr>
          <a:xfrm>
            <a:off x="453786" y="416774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EVALUACIÓN</a:t>
            </a:r>
            <a:endParaRPr sz="36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20" name="Google Shape;120;p16"/>
          <p:cNvSpPr txBox="1"/>
          <p:nvPr>
            <p:ph type="title"/>
          </p:nvPr>
        </p:nvSpPr>
        <p:spPr>
          <a:xfrm>
            <a:off x="461761" y="953124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9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Familia Solar</a:t>
            </a:r>
            <a:endParaRPr b="1" sz="1900">
              <a:solidFill>
                <a:srgbClr val="FFFFFF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1" name="Google Shape;121;p16"/>
          <p:cNvSpPr txBox="1"/>
          <p:nvPr>
            <p:ph type="title"/>
          </p:nvPr>
        </p:nvSpPr>
        <p:spPr>
          <a:xfrm>
            <a:off x="472825" y="1397925"/>
            <a:ext cx="3304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Evaluación Proceso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22" name="Google Shape;122;p16"/>
          <p:cNvSpPr txBox="1"/>
          <p:nvPr>
            <p:ph type="title"/>
          </p:nvPr>
        </p:nvSpPr>
        <p:spPr>
          <a:xfrm>
            <a:off x="453775" y="2256174"/>
            <a:ext cx="6373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Evaluación Cierre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472825" y="1708275"/>
            <a:ext cx="60231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Observe y registre el trabajo colaborativo y reflexivo de los estudiantes en  grupos. Pídales que registren el proceso, ideas, preguntas y conclusiones que surjan.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920000" y="80755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C6E27"/>
                </a:solidFill>
                <a:latin typeface="Spartan"/>
                <a:ea typeface="Spartan"/>
                <a:cs typeface="Spartan"/>
                <a:sym typeface="Spartan"/>
              </a:rPr>
              <a:t>www.universoinclusivo.org</a:t>
            </a:r>
            <a:endParaRPr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5" name="Google Shape;125;p16"/>
          <p:cNvSpPr txBox="1"/>
          <p:nvPr>
            <p:ph type="title"/>
          </p:nvPr>
        </p:nvSpPr>
        <p:spPr>
          <a:xfrm>
            <a:off x="453775" y="3817449"/>
            <a:ext cx="6373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Preguntas para seguir explorando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453775" y="4187375"/>
            <a:ext cx="61053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</a:rPr>
              <a:t>¿Por qué dicen que Marte es el mejor lugar para vivir después de la tierra?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FFFFFF"/>
                </a:solidFill>
              </a:rPr>
              <a:t>¿Por qué los planetas rocosos están cerca del sol y los gaseoso lejos?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27" name="Google Shape;127;p16"/>
          <p:cNvSpPr/>
          <p:nvPr/>
        </p:nvSpPr>
        <p:spPr>
          <a:xfrm>
            <a:off x="-10750" y="0"/>
            <a:ext cx="6850800" cy="195300"/>
          </a:xfrm>
          <a:prstGeom prst="rect">
            <a:avLst/>
          </a:prstGeom>
          <a:solidFill>
            <a:srgbClr val="FC6E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7EA5C"/>
              </a:solidFill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993" y="6372391"/>
            <a:ext cx="306997" cy="30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00" y="6419925"/>
            <a:ext cx="150202" cy="15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600" y="6370625"/>
            <a:ext cx="233775" cy="2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9849" y="6408999"/>
            <a:ext cx="233775" cy="2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04203">
            <a:off x="3267885" y="6186955"/>
            <a:ext cx="587657" cy="58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51650" y="6239450"/>
            <a:ext cx="489000" cy="4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9975" y="6389850"/>
            <a:ext cx="195300" cy="1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98875" y="6370625"/>
            <a:ext cx="233775" cy="2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11">
            <a:alphaModFix/>
          </a:blip>
          <a:srcRect b="0" l="88462" r="3551" t="0"/>
          <a:stretch/>
        </p:blipFill>
        <p:spPr>
          <a:xfrm>
            <a:off x="2300" y="4564625"/>
            <a:ext cx="233776" cy="392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/>
          <p:nvPr/>
        </p:nvSpPr>
        <p:spPr>
          <a:xfrm>
            <a:off x="640400" y="6926925"/>
            <a:ext cx="1226400" cy="27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640400" y="7299075"/>
            <a:ext cx="1279500" cy="243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640400" y="6589525"/>
            <a:ext cx="1279500" cy="27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640400" y="6219413"/>
            <a:ext cx="1061400" cy="27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1625575" y="4457475"/>
            <a:ext cx="786300" cy="31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625000" y="4457475"/>
            <a:ext cx="786300" cy="31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472825" y="1927500"/>
            <a:ext cx="2056200" cy="1519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7"/>
          <p:cNvSpPr txBox="1"/>
          <p:nvPr>
            <p:ph type="title"/>
          </p:nvPr>
        </p:nvSpPr>
        <p:spPr>
          <a:xfrm>
            <a:off x="461761" y="595149"/>
            <a:ext cx="63738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FICHA CURRICULAR</a:t>
            </a:r>
            <a:endParaRPr sz="36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49" name="Google Shape;149;p17"/>
          <p:cNvSpPr txBox="1"/>
          <p:nvPr>
            <p:ph type="title"/>
          </p:nvPr>
        </p:nvSpPr>
        <p:spPr>
          <a:xfrm>
            <a:off x="461756" y="1181725"/>
            <a:ext cx="3234000" cy="9621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9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Familia Solar</a:t>
            </a:r>
            <a:endParaRPr b="1" sz="1900">
              <a:solidFill>
                <a:srgbClr val="FFFFFF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0" name="Google Shape;150;p17"/>
          <p:cNvSpPr txBox="1"/>
          <p:nvPr>
            <p:ph type="title"/>
          </p:nvPr>
        </p:nvSpPr>
        <p:spPr>
          <a:xfrm>
            <a:off x="472600" y="1451525"/>
            <a:ext cx="3304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Conceptos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51" name="Google Shape;151;p17"/>
          <p:cNvSpPr txBox="1"/>
          <p:nvPr>
            <p:ph type="title"/>
          </p:nvPr>
        </p:nvSpPr>
        <p:spPr>
          <a:xfrm>
            <a:off x="472825" y="3698775"/>
            <a:ext cx="20562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Bases Curriculares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572950" y="1728500"/>
            <a:ext cx="25338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DISTANCIA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UNIDAD DE MEDIDA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ESCALA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ÓRBITA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REPRESENTACIONES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ESTACIONES DEL AÑO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DÍA/NOCHE</a:t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548800" y="4090825"/>
            <a:ext cx="9165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3ro básico</a:t>
            </a:r>
            <a:r>
              <a:rPr lang="es-419" sz="1100">
                <a:solidFill>
                  <a:srgbClr val="FFFFFF"/>
                </a:solidFill>
              </a:rPr>
              <a:t>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1920000" y="807557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rgbClr val="FC6E27"/>
                </a:solidFill>
                <a:latin typeface="Spartan"/>
                <a:ea typeface="Spartan"/>
                <a:cs typeface="Spartan"/>
                <a:sym typeface="Spartan"/>
              </a:rPr>
              <a:t>www.universoinclusivo.org</a:t>
            </a:r>
            <a:endParaRPr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5" name="Google Shape;155;p17"/>
          <p:cNvSpPr txBox="1"/>
          <p:nvPr>
            <p:ph type="title"/>
          </p:nvPr>
        </p:nvSpPr>
        <p:spPr>
          <a:xfrm>
            <a:off x="548800" y="5593174"/>
            <a:ext cx="63738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Integración con otras asignaturas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-10750" y="0"/>
            <a:ext cx="6850800" cy="195300"/>
          </a:xfrm>
          <a:prstGeom prst="rect">
            <a:avLst/>
          </a:prstGeom>
          <a:solidFill>
            <a:srgbClr val="FC6E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7"/>
          <p:cNvSpPr txBox="1"/>
          <p:nvPr>
            <p:ph type="title"/>
          </p:nvPr>
        </p:nvSpPr>
        <p:spPr>
          <a:xfrm>
            <a:off x="3881500" y="3698763"/>
            <a:ext cx="2056200" cy="489000"/>
          </a:xfrm>
          <a:prstGeom prst="rect">
            <a:avLst/>
          </a:prstGeom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FC6E27"/>
                </a:solidFill>
                <a:latin typeface="Atma"/>
                <a:ea typeface="Atma"/>
                <a:cs typeface="Atma"/>
                <a:sym typeface="Atma"/>
              </a:rPr>
              <a:t>Habilidades</a:t>
            </a:r>
            <a:endParaRPr sz="2100">
              <a:solidFill>
                <a:srgbClr val="FC6E27"/>
              </a:solidFill>
              <a:latin typeface="Atma"/>
              <a:ea typeface="Atma"/>
              <a:cs typeface="Atma"/>
              <a:sym typeface="At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C6E27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3824200" y="4105225"/>
            <a:ext cx="2170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mo"/>
              <a:buChar char="●"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Curiosidad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mo"/>
              <a:buChar char="●"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Colaboración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mo"/>
              <a:buChar char="●"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Flexibilidad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mo"/>
              <a:buChar char="●"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Pensamiento Crítico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mo"/>
              <a:buChar char="●"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Comunicar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900"/>
              </a:spcBef>
              <a:spcAft>
                <a:spcPts val="210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572950" y="4463613"/>
            <a:ext cx="8682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1584625" y="4463625"/>
            <a:ext cx="8682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CN OA14</a:t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1590775" y="4090813"/>
            <a:ext cx="9165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1ro medio</a:t>
            </a:r>
            <a:r>
              <a:rPr lang="es-419" sz="1100">
                <a:solidFill>
                  <a:srgbClr val="FFFFFF"/>
                </a:solidFill>
              </a:rPr>
              <a:t>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62" name="Google Shape;162;p17"/>
          <p:cNvSpPr txBox="1"/>
          <p:nvPr/>
        </p:nvSpPr>
        <p:spPr>
          <a:xfrm>
            <a:off x="620000" y="6204675"/>
            <a:ext cx="1373700" cy="15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ED. FISICA</a:t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TECNOLOGÍA</a:t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LENGUAJE</a:t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MATEMÁTICAS</a:t>
            </a:r>
            <a:endParaRPr b="1" sz="11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63" name="Google Shape;163;p17"/>
          <p:cNvSpPr txBox="1"/>
          <p:nvPr/>
        </p:nvSpPr>
        <p:spPr>
          <a:xfrm>
            <a:off x="1996200" y="6107200"/>
            <a:ext cx="4569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Experimentar con la danza y el movimiento </a:t>
            </a: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sincronizado</a:t>
            </a: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inspirado en los planetas del Sistema solar.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1996200" y="6513113"/>
            <a:ext cx="4569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</a:rPr>
              <a:t>Construir un modelo a escala del Sistema Solar. </a:t>
            </a:r>
            <a:endParaRPr sz="1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1996200" y="6771425"/>
            <a:ext cx="4569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Crear poemas utilizando la </a:t>
            </a: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distancia</a:t>
            </a: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entre planetas de manera metafórica para referirse a otras relaciones.</a:t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1996200" y="7224150"/>
            <a:ext cx="45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</a:rPr>
              <a:t>Crear una representación gráfica, y cálculo aritmético de relación entre revoluciones de órbita de cada planeta alrededor del sol.</a:t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636100" y="4912488"/>
            <a:ext cx="786300" cy="31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584050" y="4918625"/>
            <a:ext cx="8682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CN OA13</a:t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2570275" y="4461000"/>
            <a:ext cx="786300" cy="31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584050" y="4461425"/>
            <a:ext cx="8682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CN OA11</a:t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2505175" y="4090813"/>
            <a:ext cx="9165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2d</a:t>
            </a:r>
            <a:r>
              <a:rPr lang="es-419" sz="11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 medio</a:t>
            </a:r>
            <a:r>
              <a:rPr lang="es-419" sz="1100">
                <a:solidFill>
                  <a:srgbClr val="FFFFFF"/>
                </a:solidFill>
              </a:rPr>
              <a:t>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2529325" y="4499488"/>
            <a:ext cx="8682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CN OA14</a:t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